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2" r:id="rId1"/>
    <p:sldMasterId id="2147483729" r:id="rId2"/>
  </p:sldMasterIdLst>
  <p:notesMasterIdLst>
    <p:notesMasterId r:id="rId21"/>
  </p:notesMasterIdLst>
  <p:handoutMasterIdLst>
    <p:handoutMasterId r:id="rId22"/>
  </p:handoutMasterIdLst>
  <p:sldIdLst>
    <p:sldId id="351" r:id="rId3"/>
    <p:sldId id="407" r:id="rId4"/>
    <p:sldId id="805" r:id="rId5"/>
    <p:sldId id="807" r:id="rId6"/>
    <p:sldId id="913" r:id="rId7"/>
    <p:sldId id="806" r:id="rId8"/>
    <p:sldId id="342" r:id="rId9"/>
    <p:sldId id="352" r:id="rId10"/>
    <p:sldId id="259" r:id="rId11"/>
    <p:sldId id="916" r:id="rId12"/>
    <p:sldId id="804" r:id="rId13"/>
    <p:sldId id="343" r:id="rId14"/>
    <p:sldId id="339" r:id="rId15"/>
    <p:sldId id="919" r:id="rId16"/>
    <p:sldId id="920" r:id="rId17"/>
    <p:sldId id="412" r:id="rId18"/>
    <p:sldId id="269" r:id="rId19"/>
    <p:sldId id="369" r:id="rId20"/>
  </p:sldIdLst>
  <p:sldSz cx="9144000" cy="6858000" type="screen4x3"/>
  <p:notesSz cx="6877050" cy="100028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84BE"/>
    <a:srgbClr val="C29880"/>
    <a:srgbClr val="CE9B7E"/>
    <a:srgbClr val="EDF7D3"/>
    <a:srgbClr val="2B85BA"/>
    <a:srgbClr val="2883BC"/>
    <a:srgbClr val="0B9AD7"/>
    <a:srgbClr val="7AAFDD"/>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54" autoAdjust="0"/>
    <p:restoredTop sz="79619" autoAdjust="0"/>
  </p:normalViewPr>
  <p:slideViewPr>
    <p:cSldViewPr snapToGrid="0">
      <p:cViewPr varScale="1">
        <p:scale>
          <a:sx n="82" d="100"/>
          <a:sy n="82" d="100"/>
        </p:scale>
        <p:origin x="90" y="132"/>
      </p:cViewPr>
      <p:guideLst/>
    </p:cSldViewPr>
  </p:slideViewPr>
  <p:notesTextViewPr>
    <p:cViewPr>
      <p:scale>
        <a:sx n="1" d="1"/>
        <a:sy n="1" d="1"/>
      </p:scale>
      <p:origin x="0" y="0"/>
    </p:cViewPr>
  </p:notesTextViewPr>
  <p:sorterViewPr>
    <p:cViewPr>
      <p:scale>
        <a:sx n="100" d="100"/>
        <a:sy n="100" d="100"/>
      </p:scale>
      <p:origin x="0" y="-60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customXml" Target="../customXml/item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0055" cy="501879"/>
          </a:xfrm>
          <a:prstGeom prst="rect">
            <a:avLst/>
          </a:prstGeom>
        </p:spPr>
        <p:txBody>
          <a:bodyPr vert="horz" lIns="96451" tIns="48225" rIns="96451" bIns="48225" rtlCol="0"/>
          <a:lstStyle>
            <a:lvl1pPr algn="l">
              <a:defRPr sz="1300"/>
            </a:lvl1pPr>
          </a:lstStyle>
          <a:p>
            <a:endParaRPr lang="en-GB"/>
          </a:p>
        </p:txBody>
      </p:sp>
      <p:sp>
        <p:nvSpPr>
          <p:cNvPr id="3" name="Date Placeholder 2"/>
          <p:cNvSpPr>
            <a:spLocks noGrp="1"/>
          </p:cNvSpPr>
          <p:nvPr>
            <p:ph type="dt" sz="quarter" idx="1"/>
          </p:nvPr>
        </p:nvSpPr>
        <p:spPr>
          <a:xfrm>
            <a:off x="3895404" y="0"/>
            <a:ext cx="2980055" cy="501879"/>
          </a:xfrm>
          <a:prstGeom prst="rect">
            <a:avLst/>
          </a:prstGeom>
        </p:spPr>
        <p:txBody>
          <a:bodyPr vert="horz" lIns="96451" tIns="48225" rIns="96451" bIns="48225" rtlCol="0"/>
          <a:lstStyle>
            <a:lvl1pPr algn="r">
              <a:defRPr sz="1300"/>
            </a:lvl1pPr>
          </a:lstStyle>
          <a:p>
            <a:fld id="{8101F71E-2570-409F-B184-88C67FE65844}" type="datetimeFigureOut">
              <a:rPr lang="en-GB" smtClean="0"/>
              <a:t>22/06/2022</a:t>
            </a:fld>
            <a:endParaRPr lang="en-GB"/>
          </a:p>
        </p:txBody>
      </p:sp>
      <p:sp>
        <p:nvSpPr>
          <p:cNvPr id="4" name="Footer Placeholder 3"/>
          <p:cNvSpPr>
            <a:spLocks noGrp="1"/>
          </p:cNvSpPr>
          <p:nvPr>
            <p:ph type="ftr" sz="quarter" idx="2"/>
          </p:nvPr>
        </p:nvSpPr>
        <p:spPr>
          <a:xfrm>
            <a:off x="0" y="9500961"/>
            <a:ext cx="2980055" cy="501878"/>
          </a:xfrm>
          <a:prstGeom prst="rect">
            <a:avLst/>
          </a:prstGeom>
        </p:spPr>
        <p:txBody>
          <a:bodyPr vert="horz" lIns="96451" tIns="48225" rIns="96451" bIns="48225" rtlCol="0" anchor="b"/>
          <a:lstStyle>
            <a:lvl1pPr algn="l">
              <a:defRPr sz="1300"/>
            </a:lvl1pPr>
          </a:lstStyle>
          <a:p>
            <a:endParaRPr lang="en-GB"/>
          </a:p>
        </p:txBody>
      </p:sp>
      <p:sp>
        <p:nvSpPr>
          <p:cNvPr id="5" name="Slide Number Placeholder 4"/>
          <p:cNvSpPr>
            <a:spLocks noGrp="1"/>
          </p:cNvSpPr>
          <p:nvPr>
            <p:ph type="sldNum" sz="quarter" idx="3"/>
          </p:nvPr>
        </p:nvSpPr>
        <p:spPr>
          <a:xfrm>
            <a:off x="3895404" y="9500961"/>
            <a:ext cx="2980055" cy="501878"/>
          </a:xfrm>
          <a:prstGeom prst="rect">
            <a:avLst/>
          </a:prstGeom>
        </p:spPr>
        <p:txBody>
          <a:bodyPr vert="horz" lIns="96451" tIns="48225" rIns="96451" bIns="48225" rtlCol="0" anchor="b"/>
          <a:lstStyle>
            <a:lvl1pPr algn="r">
              <a:defRPr sz="1300"/>
            </a:lvl1pPr>
          </a:lstStyle>
          <a:p>
            <a:fld id="{50F2D7EA-1752-46F3-887F-A69C13997E3C}" type="slidenum">
              <a:rPr lang="en-GB" smtClean="0"/>
              <a:t>‹#›</a:t>
            </a:fld>
            <a:endParaRPr lang="en-GB"/>
          </a:p>
        </p:txBody>
      </p:sp>
    </p:spTree>
    <p:extLst>
      <p:ext uri="{BB962C8B-B14F-4D97-AF65-F5344CB8AC3E}">
        <p14:creationId xmlns:p14="http://schemas.microsoft.com/office/powerpoint/2010/main" val="21350596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0055" cy="501879"/>
          </a:xfrm>
          <a:prstGeom prst="rect">
            <a:avLst/>
          </a:prstGeom>
        </p:spPr>
        <p:txBody>
          <a:bodyPr vert="horz" lIns="96451" tIns="48225" rIns="96451" bIns="48225" rtlCol="0"/>
          <a:lstStyle>
            <a:lvl1pPr algn="l">
              <a:defRPr sz="1300"/>
            </a:lvl1pPr>
          </a:lstStyle>
          <a:p>
            <a:endParaRPr lang="en-GB"/>
          </a:p>
        </p:txBody>
      </p:sp>
      <p:sp>
        <p:nvSpPr>
          <p:cNvPr id="3" name="Date Placeholder 2"/>
          <p:cNvSpPr>
            <a:spLocks noGrp="1"/>
          </p:cNvSpPr>
          <p:nvPr>
            <p:ph type="dt" idx="1"/>
          </p:nvPr>
        </p:nvSpPr>
        <p:spPr>
          <a:xfrm>
            <a:off x="3895404" y="0"/>
            <a:ext cx="2980055" cy="501879"/>
          </a:xfrm>
          <a:prstGeom prst="rect">
            <a:avLst/>
          </a:prstGeom>
        </p:spPr>
        <p:txBody>
          <a:bodyPr vert="horz" lIns="96451" tIns="48225" rIns="96451" bIns="48225" rtlCol="0"/>
          <a:lstStyle>
            <a:lvl1pPr algn="r">
              <a:defRPr sz="1300"/>
            </a:lvl1pPr>
          </a:lstStyle>
          <a:p>
            <a:fld id="{722C3F59-7861-473B-8749-B412853797C2}" type="datetimeFigureOut">
              <a:rPr lang="en-GB" smtClean="0"/>
              <a:t>22/06/2022</a:t>
            </a:fld>
            <a:endParaRPr lang="en-GB"/>
          </a:p>
        </p:txBody>
      </p:sp>
      <p:sp>
        <p:nvSpPr>
          <p:cNvPr id="4" name="Slide Image Placeholder 3"/>
          <p:cNvSpPr>
            <a:spLocks noGrp="1" noRot="1" noChangeAspect="1"/>
          </p:cNvSpPr>
          <p:nvPr>
            <p:ph type="sldImg" idx="2"/>
          </p:nvPr>
        </p:nvSpPr>
        <p:spPr>
          <a:xfrm>
            <a:off x="1189038" y="1250950"/>
            <a:ext cx="4498975" cy="3375025"/>
          </a:xfrm>
          <a:prstGeom prst="rect">
            <a:avLst/>
          </a:prstGeom>
          <a:noFill/>
          <a:ln w="12700">
            <a:solidFill>
              <a:prstClr val="black"/>
            </a:solidFill>
          </a:ln>
        </p:spPr>
        <p:txBody>
          <a:bodyPr vert="horz" lIns="96451" tIns="48225" rIns="96451" bIns="48225" rtlCol="0" anchor="ctr"/>
          <a:lstStyle/>
          <a:p>
            <a:endParaRPr lang="en-GB"/>
          </a:p>
        </p:txBody>
      </p:sp>
      <p:sp>
        <p:nvSpPr>
          <p:cNvPr id="5" name="Notes Placeholder 4"/>
          <p:cNvSpPr>
            <a:spLocks noGrp="1"/>
          </p:cNvSpPr>
          <p:nvPr>
            <p:ph type="body" sz="quarter" idx="3"/>
          </p:nvPr>
        </p:nvSpPr>
        <p:spPr>
          <a:xfrm>
            <a:off x="687705" y="4813866"/>
            <a:ext cx="5501640" cy="3938617"/>
          </a:xfrm>
          <a:prstGeom prst="rect">
            <a:avLst/>
          </a:prstGeom>
        </p:spPr>
        <p:txBody>
          <a:bodyPr vert="horz" lIns="96451" tIns="48225" rIns="96451" bIns="482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80055" cy="501878"/>
          </a:xfrm>
          <a:prstGeom prst="rect">
            <a:avLst/>
          </a:prstGeom>
        </p:spPr>
        <p:txBody>
          <a:bodyPr vert="horz" lIns="96451" tIns="48225" rIns="96451" bIns="48225" rtlCol="0" anchor="b"/>
          <a:lstStyle>
            <a:lvl1pPr algn="l">
              <a:defRPr sz="1300"/>
            </a:lvl1pPr>
          </a:lstStyle>
          <a:p>
            <a:endParaRPr lang="en-GB"/>
          </a:p>
        </p:txBody>
      </p:sp>
      <p:sp>
        <p:nvSpPr>
          <p:cNvPr id="7" name="Slide Number Placeholder 6"/>
          <p:cNvSpPr>
            <a:spLocks noGrp="1"/>
          </p:cNvSpPr>
          <p:nvPr>
            <p:ph type="sldNum" sz="quarter" idx="5"/>
          </p:nvPr>
        </p:nvSpPr>
        <p:spPr>
          <a:xfrm>
            <a:off x="3895404" y="9500961"/>
            <a:ext cx="2980055" cy="501878"/>
          </a:xfrm>
          <a:prstGeom prst="rect">
            <a:avLst/>
          </a:prstGeom>
        </p:spPr>
        <p:txBody>
          <a:bodyPr vert="horz" lIns="96451" tIns="48225" rIns="96451" bIns="48225" rtlCol="0" anchor="b"/>
          <a:lstStyle>
            <a:lvl1pPr algn="r">
              <a:defRPr sz="1300"/>
            </a:lvl1pPr>
          </a:lstStyle>
          <a:p>
            <a:fld id="{B363522D-9C25-4124-8919-88075AEDE4F7}" type="slidenum">
              <a:rPr lang="en-GB" smtClean="0"/>
              <a:t>‹#›</a:t>
            </a:fld>
            <a:endParaRPr lang="en-GB"/>
          </a:p>
        </p:txBody>
      </p:sp>
    </p:spTree>
    <p:extLst>
      <p:ext uri="{BB962C8B-B14F-4D97-AF65-F5344CB8AC3E}">
        <p14:creationId xmlns:p14="http://schemas.microsoft.com/office/powerpoint/2010/main" val="2238014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8a1984794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8a1984794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8a1984794f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8a1984794f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5132" y="2059012"/>
            <a:ext cx="9146751" cy="1828800"/>
          </a:xfrm>
          <a:prstGeom prst="rect">
            <a:avLst/>
          </a:prstGeom>
          <a:solidFill>
            <a:srgbClr val="2B85B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hasCustomPrompt="1"/>
          </p:nvPr>
        </p:nvSpPr>
        <p:spPr>
          <a:xfrm>
            <a:off x="274320" y="2148468"/>
            <a:ext cx="8603674" cy="1739347"/>
          </a:xfrm>
        </p:spPr>
        <p:txBody>
          <a:bodyPr tIns="45720" bIns="45720" anchor="ctr">
            <a:normAutofit/>
          </a:bodyPr>
          <a:lstStyle>
            <a:lvl1pPr algn="ctr">
              <a:lnSpc>
                <a:spcPct val="80000"/>
              </a:lnSpc>
              <a:defRPr sz="4500" spc="113" baseline="0">
                <a:solidFill>
                  <a:schemeClr val="bg2"/>
                </a:solidFill>
              </a:defRPr>
            </a:lvl1pPr>
          </a:lstStyle>
          <a:p>
            <a:r>
              <a:rPr lang="en-US" dirty="0"/>
              <a:t>COURSE Title</a:t>
            </a:r>
          </a:p>
        </p:txBody>
      </p:sp>
      <p:sp>
        <p:nvSpPr>
          <p:cNvPr id="3" name="Subtitle 2"/>
          <p:cNvSpPr>
            <a:spLocks noGrp="1"/>
          </p:cNvSpPr>
          <p:nvPr>
            <p:ph type="subTitle" idx="1" hasCustomPrompt="1"/>
          </p:nvPr>
        </p:nvSpPr>
        <p:spPr>
          <a:xfrm>
            <a:off x="1206631" y="4099948"/>
            <a:ext cx="6858000" cy="585177"/>
          </a:xfrm>
        </p:spPr>
        <p:txBody>
          <a:bodyPr>
            <a:normAutofit/>
          </a:bodyPr>
          <a:lstStyle>
            <a:lvl1pPr marL="0" indent="0" algn="ctr">
              <a:buNone/>
              <a:defRPr sz="1500" baseline="0"/>
            </a:lvl1pPr>
            <a:lvl2pPr marL="342900" indent="0" algn="ctr">
              <a:buNone/>
              <a:defRPr sz="1500"/>
            </a:lvl2pPr>
            <a:lvl3pPr marL="685800" indent="0" algn="ctr">
              <a:buNone/>
              <a:defRPr sz="15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dirty="0"/>
              <a:t>Name and Title</a:t>
            </a:r>
          </a:p>
        </p:txBody>
      </p:sp>
      <p:sp>
        <p:nvSpPr>
          <p:cNvPr id="4" name="Date Placeholder 3"/>
          <p:cNvSpPr>
            <a:spLocks noGrp="1"/>
          </p:cNvSpPr>
          <p:nvPr>
            <p:ph type="dt" sz="half" idx="10"/>
          </p:nvPr>
        </p:nvSpPr>
        <p:spPr>
          <a:xfrm>
            <a:off x="95708" y="6407203"/>
            <a:ext cx="2250671" cy="365125"/>
          </a:xfrm>
        </p:spPr>
        <p:txBody>
          <a:bodyPr/>
          <a:lstStyle>
            <a:lvl1pPr>
              <a:defRPr sz="1200">
                <a:solidFill>
                  <a:srgbClr val="2B84BE"/>
                </a:solidFill>
              </a:defRPr>
            </a:lvl1pPr>
          </a:lstStyle>
          <a:p>
            <a:fld id="{F227C315-5FF5-4E98-A7FB-3AF98A3E71B3}" type="datetime1">
              <a:rPr lang="en-US" smtClean="0"/>
              <a:t>6/22/2022</a:t>
            </a:fld>
            <a:endParaRPr lang="en-GB" dirty="0"/>
          </a:p>
        </p:txBody>
      </p:sp>
      <p:sp>
        <p:nvSpPr>
          <p:cNvPr id="5" name="Footer Placeholder 4"/>
          <p:cNvSpPr>
            <a:spLocks noGrp="1"/>
          </p:cNvSpPr>
          <p:nvPr>
            <p:ph type="ftr" sz="quarter" idx="11"/>
          </p:nvPr>
        </p:nvSpPr>
        <p:spPr>
          <a:xfrm>
            <a:off x="5264939" y="6407204"/>
            <a:ext cx="3783330" cy="365125"/>
          </a:xfrm>
        </p:spPr>
        <p:txBody>
          <a:bodyPr/>
          <a:lstStyle>
            <a:lvl1pPr>
              <a:defRPr sz="1200">
                <a:solidFill>
                  <a:srgbClr val="2B84BE"/>
                </a:solidFill>
              </a:defRPr>
            </a:lvl1pPr>
          </a:lstStyle>
          <a:p>
            <a:r>
              <a:rPr lang="en-GB"/>
              <a:t>Copyright: RE Today Services</a:t>
            </a:r>
            <a:endParaRPr lang="en-GB" dirty="0"/>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016739" y="229211"/>
            <a:ext cx="1861256" cy="668106"/>
          </a:xfrm>
          <a:prstGeom prst="rect">
            <a:avLst/>
          </a:prstGeom>
        </p:spPr>
      </p:pic>
    </p:spTree>
    <p:extLst>
      <p:ext uri="{BB962C8B-B14F-4D97-AF65-F5344CB8AC3E}">
        <p14:creationId xmlns:p14="http://schemas.microsoft.com/office/powerpoint/2010/main" val="1733227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9BD9BD-612E-4251-9E04-C1BC42348F17}" type="datetime1">
              <a:rPr lang="en-GB" smtClean="0"/>
              <a:t>22/06/2022</a:t>
            </a:fld>
            <a:endParaRPr lang="en-GB"/>
          </a:p>
        </p:txBody>
      </p:sp>
      <p:sp>
        <p:nvSpPr>
          <p:cNvPr id="4" name="Footer Placeholder 3"/>
          <p:cNvSpPr>
            <a:spLocks noGrp="1"/>
          </p:cNvSpPr>
          <p:nvPr>
            <p:ph type="ftr" sz="quarter" idx="11"/>
          </p:nvPr>
        </p:nvSpPr>
        <p:spPr/>
        <p:txBody>
          <a:bodyPr/>
          <a:lstStyle/>
          <a:p>
            <a:r>
              <a:rPr lang="en-GB"/>
              <a:t>Copyright: RE Today Services</a:t>
            </a:r>
          </a:p>
        </p:txBody>
      </p:sp>
      <p:sp>
        <p:nvSpPr>
          <p:cNvPr id="5" name="Slide Number Placeholder 4"/>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150508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A8FE54-4469-46EB-AB7B-C69FD40795C8}" type="datetime1">
              <a:rPr lang="en-GB" smtClean="0"/>
              <a:t>22/06/2022</a:t>
            </a:fld>
            <a:endParaRPr lang="en-GB"/>
          </a:p>
        </p:txBody>
      </p:sp>
      <p:sp>
        <p:nvSpPr>
          <p:cNvPr id="3" name="Footer Placeholder 2"/>
          <p:cNvSpPr>
            <a:spLocks noGrp="1"/>
          </p:cNvSpPr>
          <p:nvPr>
            <p:ph type="ftr" sz="quarter" idx="11"/>
          </p:nvPr>
        </p:nvSpPr>
        <p:spPr/>
        <p:txBody>
          <a:bodyPr/>
          <a:lstStyle/>
          <a:p>
            <a:r>
              <a:rPr lang="en-GB"/>
              <a:t>Copyright: RE Today Services</a:t>
            </a:r>
          </a:p>
        </p:txBody>
      </p:sp>
      <p:sp>
        <p:nvSpPr>
          <p:cNvPr id="4" name="Slide Number Placeholder 3"/>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7654666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302DE3-4E78-430D-BF30-7CE5B2726C75}" type="datetime1">
              <a:rPr lang="en-GB" smtClean="0"/>
              <a:t>22/06/2022</a:t>
            </a:fld>
            <a:endParaRPr lang="en-GB"/>
          </a:p>
        </p:txBody>
      </p:sp>
      <p:sp>
        <p:nvSpPr>
          <p:cNvPr id="6" name="Footer Placeholder 5"/>
          <p:cNvSpPr>
            <a:spLocks noGrp="1"/>
          </p:cNvSpPr>
          <p:nvPr>
            <p:ph type="ftr" sz="quarter" idx="11"/>
          </p:nvPr>
        </p:nvSpPr>
        <p:spPr/>
        <p:txBody>
          <a:bodyPr/>
          <a:lstStyle/>
          <a:p>
            <a:r>
              <a:rPr lang="en-GB"/>
              <a:t>Copyright: RE Today Services</a:t>
            </a:r>
          </a:p>
        </p:txBody>
      </p:sp>
      <p:sp>
        <p:nvSpPr>
          <p:cNvPr id="7" name="Slide Number Placeholder 6"/>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94895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2E6CC35-4DE9-4E43-8987-3F7E316FC1B9}" type="datetime1">
              <a:rPr lang="en-GB" smtClean="0"/>
              <a:t>22/06/2022</a:t>
            </a:fld>
            <a:endParaRPr lang="en-GB"/>
          </a:p>
        </p:txBody>
      </p:sp>
      <p:sp>
        <p:nvSpPr>
          <p:cNvPr id="6" name="Footer Placeholder 5"/>
          <p:cNvSpPr>
            <a:spLocks noGrp="1"/>
          </p:cNvSpPr>
          <p:nvPr>
            <p:ph type="ftr" sz="quarter" idx="11"/>
          </p:nvPr>
        </p:nvSpPr>
        <p:spPr/>
        <p:txBody>
          <a:bodyPr/>
          <a:lstStyle/>
          <a:p>
            <a:r>
              <a:rPr lang="en-GB"/>
              <a:t>Copyright: RE Today Services</a:t>
            </a:r>
          </a:p>
        </p:txBody>
      </p:sp>
      <p:sp>
        <p:nvSpPr>
          <p:cNvPr id="7" name="Slide Number Placeholder 6"/>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1821993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F54A206-58D5-47D6-B1EA-88B9B66A5792}" type="datetime1">
              <a:rPr lang="en-GB" smtClean="0"/>
              <a:t>22/06/2022</a:t>
            </a:fld>
            <a:endParaRPr lang="en-GB"/>
          </a:p>
        </p:txBody>
      </p:sp>
      <p:sp>
        <p:nvSpPr>
          <p:cNvPr id="5" name="Footer Placeholder 4"/>
          <p:cNvSpPr>
            <a:spLocks noGrp="1"/>
          </p:cNvSpPr>
          <p:nvPr>
            <p:ph type="ftr" sz="quarter" idx="11"/>
          </p:nvPr>
        </p:nvSpPr>
        <p:spPr/>
        <p:txBody>
          <a:bodyPr/>
          <a:lstStyle/>
          <a:p>
            <a:r>
              <a:rPr lang="en-GB"/>
              <a:t>Copyright: RE Today Services</a:t>
            </a:r>
          </a:p>
        </p:txBody>
      </p:sp>
      <p:sp>
        <p:nvSpPr>
          <p:cNvPr id="6" name="Slide Number Placeholder 5"/>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2425987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F0F8B8-C343-4184-AD88-3749919D424F}" type="datetime1">
              <a:rPr lang="en-GB" smtClean="0"/>
              <a:t>22/06/2022</a:t>
            </a:fld>
            <a:endParaRPr lang="en-GB"/>
          </a:p>
        </p:txBody>
      </p:sp>
      <p:sp>
        <p:nvSpPr>
          <p:cNvPr id="5" name="Footer Placeholder 4"/>
          <p:cNvSpPr>
            <a:spLocks noGrp="1"/>
          </p:cNvSpPr>
          <p:nvPr>
            <p:ph type="ftr" sz="quarter" idx="11"/>
          </p:nvPr>
        </p:nvSpPr>
        <p:spPr/>
        <p:txBody>
          <a:bodyPr/>
          <a:lstStyle/>
          <a:p>
            <a:r>
              <a:rPr lang="en-GB"/>
              <a:t>Copyright: RE Today Services</a:t>
            </a:r>
          </a:p>
        </p:txBody>
      </p:sp>
      <p:sp>
        <p:nvSpPr>
          <p:cNvPr id="6" name="Slide Number Placeholder 5"/>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796044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26E350-3A19-42F0-B68C-BE99595C8ADF}" type="datetime1">
              <a:rPr lang="en-GB" smtClean="0"/>
              <a:t>22/06/2022</a:t>
            </a:fld>
            <a:endParaRPr lang="en-GB"/>
          </a:p>
        </p:txBody>
      </p:sp>
      <p:sp>
        <p:nvSpPr>
          <p:cNvPr id="3" name="Footer Placeholder 4"/>
          <p:cNvSpPr>
            <a:spLocks noGrp="1"/>
          </p:cNvSpPr>
          <p:nvPr>
            <p:ph type="ftr" sz="quarter" idx="11"/>
          </p:nvPr>
        </p:nvSpPr>
        <p:spPr/>
        <p:txBody>
          <a:bodyPr/>
          <a:lstStyle>
            <a:lvl1pPr>
              <a:defRPr/>
            </a:lvl1pPr>
          </a:lstStyle>
          <a:p>
            <a:pPr>
              <a:defRPr/>
            </a:pPr>
            <a:r>
              <a:rPr lang="en-GB"/>
              <a:t>Copyright: RE Today Services</a:t>
            </a:r>
          </a:p>
        </p:txBody>
      </p:sp>
      <p:sp>
        <p:nvSpPr>
          <p:cNvPr id="4" name="Slide Number Placeholder 5"/>
          <p:cNvSpPr>
            <a:spLocks noGrp="1"/>
          </p:cNvSpPr>
          <p:nvPr>
            <p:ph type="sldNum" sz="quarter" idx="12"/>
          </p:nvPr>
        </p:nvSpPr>
        <p:spPr/>
        <p:txBody>
          <a:bodyPr/>
          <a:lstStyle>
            <a:lvl1pPr>
              <a:defRPr/>
            </a:lvl1pPr>
          </a:lstStyle>
          <a:p>
            <a:pPr>
              <a:defRPr/>
            </a:pPr>
            <a:fld id="{DE351DC0-1B29-462F-BCB7-42FF4347F890}" type="slidenum">
              <a:rPr lang="en-GB"/>
              <a:pPr>
                <a:defRPr/>
              </a:pPr>
              <a:t>‹#›</a:t>
            </a:fld>
            <a:endParaRPr lang="en-GB"/>
          </a:p>
        </p:txBody>
      </p:sp>
      <p:sp>
        <p:nvSpPr>
          <p:cNvPr id="5" name="Content Placeholder 2"/>
          <p:cNvSpPr>
            <a:spLocks noGrp="1"/>
          </p:cNvSpPr>
          <p:nvPr>
            <p:ph idx="1"/>
          </p:nvPr>
        </p:nvSpPr>
        <p:spPr>
          <a:xfrm>
            <a:off x="628650" y="1443568"/>
            <a:ext cx="78867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itle Placeholder 1"/>
          <p:cNvSpPr>
            <a:spLocks noGrp="1"/>
          </p:cNvSpPr>
          <p:nvPr>
            <p:ph type="title"/>
          </p:nvPr>
        </p:nvSpPr>
        <p:spPr bwMode="auto">
          <a:xfrm>
            <a:off x="46567" y="57068"/>
            <a:ext cx="6845300" cy="668866"/>
          </a:xfrm>
          <a:prstGeom prst="rect">
            <a:avLst/>
          </a:prstGeom>
          <a:noFill/>
          <a:ln>
            <a:noFill/>
          </a:ln>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dirty="0"/>
          </a:p>
        </p:txBody>
      </p:sp>
      <p:pic>
        <p:nvPicPr>
          <p:cNvPr id="7" name="Picture 6">
            <a:extLst>
              <a:ext uri="{FF2B5EF4-FFF2-40B4-BE49-F238E27FC236}">
                <a16:creationId xmlns:a16="http://schemas.microsoft.com/office/drawing/2014/main" id="{13809A73-5C4A-4A74-A054-5690537E9A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326505"/>
            <a:ext cx="1476375" cy="531495"/>
          </a:xfrm>
          <a:prstGeom prst="rect">
            <a:avLst/>
          </a:prstGeom>
        </p:spPr>
      </p:pic>
    </p:spTree>
    <p:extLst>
      <p:ext uri="{BB962C8B-B14F-4D97-AF65-F5344CB8AC3E}">
        <p14:creationId xmlns:p14="http://schemas.microsoft.com/office/powerpoint/2010/main" val="36543129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314" y="-150294"/>
            <a:ext cx="6553986" cy="1508760"/>
          </a:xfrm>
        </p:spPr>
        <p:txBody>
          <a:bodyPr/>
          <a:lstStyle>
            <a:lvl1pPr>
              <a:defRPr>
                <a:solidFill>
                  <a:srgbClr val="2B84BE"/>
                </a:solidFill>
              </a:defRPr>
            </a:lvl1pPr>
          </a:lstStyle>
          <a:p>
            <a:r>
              <a:rPr lang="en-US" dirty="0">
                <a:solidFill>
                  <a:srgbClr val="2B84BE"/>
                </a:solidFill>
              </a:rPr>
              <a:t>hea</a:t>
            </a:r>
            <a:r>
              <a:rPr lang="en-US" dirty="0"/>
              <a:t>ding</a:t>
            </a:r>
            <a:endParaRPr lang="en-GB" dirty="0"/>
          </a:p>
        </p:txBody>
      </p:sp>
      <p:sp>
        <p:nvSpPr>
          <p:cNvPr id="3" name="Date Placeholder 2"/>
          <p:cNvSpPr>
            <a:spLocks noGrp="1"/>
          </p:cNvSpPr>
          <p:nvPr>
            <p:ph type="dt" sz="half" idx="10"/>
          </p:nvPr>
        </p:nvSpPr>
        <p:spPr/>
        <p:txBody>
          <a:bodyPr/>
          <a:lstStyle/>
          <a:p>
            <a:fld id="{215291D6-2ACE-4317-8F61-C3CEF57AB7B5}" type="datetime1">
              <a:rPr lang="en-US" smtClean="0"/>
              <a:t>6/22/2022</a:t>
            </a:fld>
            <a:endParaRPr lang="en-GB" dirty="0"/>
          </a:p>
        </p:txBody>
      </p:sp>
      <p:sp>
        <p:nvSpPr>
          <p:cNvPr id="4" name="Footer Placeholder 3"/>
          <p:cNvSpPr>
            <a:spLocks noGrp="1"/>
          </p:cNvSpPr>
          <p:nvPr>
            <p:ph type="ftr" sz="quarter" idx="11"/>
          </p:nvPr>
        </p:nvSpPr>
        <p:spPr/>
        <p:txBody>
          <a:bodyPr/>
          <a:lstStyle/>
          <a:p>
            <a:r>
              <a:rPr lang="en-GB"/>
              <a:t>Copyright: RE Today Services</a:t>
            </a:r>
            <a:endParaRPr lang="en-GB" dirty="0"/>
          </a:p>
        </p:txBody>
      </p:sp>
      <p:sp>
        <p:nvSpPr>
          <p:cNvPr id="5" name="Text Placeholder 2"/>
          <p:cNvSpPr>
            <a:spLocks noGrp="1"/>
          </p:cNvSpPr>
          <p:nvPr>
            <p:ph idx="1"/>
          </p:nvPr>
        </p:nvSpPr>
        <p:spPr>
          <a:xfrm>
            <a:off x="418614" y="1575174"/>
            <a:ext cx="8448773" cy="4603390"/>
          </a:xfrm>
          <a:prstGeom prst="rect">
            <a:avLst/>
          </a:prstGeom>
        </p:spPr>
        <p:txBody>
          <a:bodyPr vert="horz" lIns="72000" tIns="72000" rIns="72000" bIns="72000" rtlCol="0">
            <a:normAutofit/>
          </a:bodyPr>
          <a:lstStyle>
            <a:lvl1pPr>
              <a:defRPr>
                <a:solidFill>
                  <a:srgbClr val="2B84BE"/>
                </a:solidFill>
              </a:defRPr>
            </a:lvl1pPr>
          </a:lstStyle>
          <a:p>
            <a:pPr lvl="0"/>
            <a:r>
              <a:rPr lang="en-US" dirty="0"/>
              <a:t>Insert Text</a:t>
            </a:r>
          </a:p>
        </p:txBody>
      </p:sp>
    </p:spTree>
    <p:extLst>
      <p:ext uri="{BB962C8B-B14F-4D97-AF65-F5344CB8AC3E}">
        <p14:creationId xmlns:p14="http://schemas.microsoft.com/office/powerpoint/2010/main" val="3374218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3314" y="-150294"/>
            <a:ext cx="6553986" cy="1508760"/>
          </a:xfrm>
        </p:spPr>
        <p:txBody>
          <a:bodyPr/>
          <a:lstStyle>
            <a:lvl1pPr>
              <a:defRPr>
                <a:solidFill>
                  <a:srgbClr val="2B84BE"/>
                </a:solidFill>
              </a:defRPr>
            </a:lvl1pPr>
          </a:lstStyle>
          <a:p>
            <a:r>
              <a:rPr lang="en-US" dirty="0">
                <a:solidFill>
                  <a:srgbClr val="2B84BE"/>
                </a:solidFill>
              </a:rPr>
              <a:t>hea</a:t>
            </a:r>
            <a:r>
              <a:rPr lang="en-US" dirty="0"/>
              <a:t>ding</a:t>
            </a:r>
            <a:endParaRPr lang="en-GB" dirty="0"/>
          </a:p>
        </p:txBody>
      </p:sp>
      <p:sp>
        <p:nvSpPr>
          <p:cNvPr id="3" name="Date Placeholder 2"/>
          <p:cNvSpPr>
            <a:spLocks noGrp="1"/>
          </p:cNvSpPr>
          <p:nvPr>
            <p:ph type="dt" sz="half" idx="10"/>
          </p:nvPr>
        </p:nvSpPr>
        <p:spPr/>
        <p:txBody>
          <a:bodyPr/>
          <a:lstStyle/>
          <a:p>
            <a:fld id="{215291D6-2ACE-4317-8F61-C3CEF57AB7B5}" type="datetime1">
              <a:rPr lang="en-US" smtClean="0"/>
              <a:t>6/22/2022</a:t>
            </a:fld>
            <a:endParaRPr lang="en-GB" dirty="0"/>
          </a:p>
        </p:txBody>
      </p:sp>
      <p:sp>
        <p:nvSpPr>
          <p:cNvPr id="4" name="Footer Placeholder 3"/>
          <p:cNvSpPr>
            <a:spLocks noGrp="1"/>
          </p:cNvSpPr>
          <p:nvPr>
            <p:ph type="ftr" sz="quarter" idx="11"/>
          </p:nvPr>
        </p:nvSpPr>
        <p:spPr/>
        <p:txBody>
          <a:bodyPr/>
          <a:lstStyle/>
          <a:p>
            <a:r>
              <a:rPr lang="en-GB"/>
              <a:t>Copyright: RE Today Services</a:t>
            </a:r>
            <a:endParaRPr lang="en-GB" dirty="0"/>
          </a:p>
        </p:txBody>
      </p:sp>
      <p:sp>
        <p:nvSpPr>
          <p:cNvPr id="5" name="Text Placeholder 2"/>
          <p:cNvSpPr>
            <a:spLocks noGrp="1"/>
          </p:cNvSpPr>
          <p:nvPr>
            <p:ph idx="1"/>
          </p:nvPr>
        </p:nvSpPr>
        <p:spPr>
          <a:xfrm>
            <a:off x="418614" y="1575174"/>
            <a:ext cx="8448773" cy="4603390"/>
          </a:xfrm>
          <a:prstGeom prst="rect">
            <a:avLst/>
          </a:prstGeom>
        </p:spPr>
        <p:txBody>
          <a:bodyPr vert="horz" lIns="72000" tIns="72000" rIns="72000" bIns="72000" rtlCol="0">
            <a:normAutofit/>
          </a:bodyPr>
          <a:lstStyle>
            <a:lvl1pPr>
              <a:defRPr>
                <a:solidFill>
                  <a:srgbClr val="2B84BE"/>
                </a:solidFill>
              </a:defRPr>
            </a:lvl1pPr>
          </a:lstStyle>
          <a:p>
            <a:pPr lvl="0"/>
            <a:r>
              <a:rPr lang="en-US" dirty="0"/>
              <a:t>Insert Text</a:t>
            </a:r>
          </a:p>
        </p:txBody>
      </p:sp>
    </p:spTree>
    <p:extLst>
      <p:ext uri="{BB962C8B-B14F-4D97-AF65-F5344CB8AC3E}">
        <p14:creationId xmlns:p14="http://schemas.microsoft.com/office/powerpoint/2010/main" val="1506650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CB2A19C-6D53-42B9-B660-1410D1A42716}" type="datetimeFigureOut">
              <a:rPr lang="en-GB"/>
              <a:pPr>
                <a:defRPr/>
              </a:pPr>
              <a:t>22/06/2022</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GB"/>
          </a:p>
        </p:txBody>
      </p:sp>
      <p:sp>
        <p:nvSpPr>
          <p:cNvPr id="4" name="Slide Number Placeholder 5"/>
          <p:cNvSpPr>
            <a:spLocks noGrp="1"/>
          </p:cNvSpPr>
          <p:nvPr>
            <p:ph type="sldNum" sz="quarter" idx="12"/>
          </p:nvPr>
        </p:nvSpPr>
        <p:spPr/>
        <p:txBody>
          <a:bodyPr/>
          <a:lstStyle>
            <a:lvl1pPr>
              <a:defRPr/>
            </a:lvl1pPr>
          </a:lstStyle>
          <a:p>
            <a:fld id="{F2CE5A5E-829D-4D79-870B-C6D47D81F298}" type="slidenum">
              <a:rPr lang="en-GB" altLang="en-US"/>
              <a:pPr/>
              <a:t>‹#›</a:t>
            </a:fld>
            <a:endParaRPr lang="en-GB" altLang="en-US"/>
          </a:p>
        </p:txBody>
      </p:sp>
    </p:spTree>
    <p:extLst>
      <p:ext uri="{BB962C8B-B14F-4D97-AF65-F5344CB8AC3E}">
        <p14:creationId xmlns:p14="http://schemas.microsoft.com/office/powerpoint/2010/main" val="34557497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EA95D-8E9F-492D-8975-0093BD90E09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214F566-844D-4AC5-AD88-02BD695D1A0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63E585E-F580-4524-95F1-F739C82ECD7F}"/>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049A3C1-2B7B-440F-AC10-A4383C259E8D}"/>
              </a:ext>
            </a:extLst>
          </p:cNvPr>
          <p:cNvSpPr>
            <a:spLocks noGrp="1"/>
          </p:cNvSpPr>
          <p:nvPr>
            <p:ph type="dt" sz="half" idx="10"/>
          </p:nvPr>
        </p:nvSpPr>
        <p:spPr/>
        <p:txBody>
          <a:bodyPr/>
          <a:lstStyle/>
          <a:p>
            <a:fld id="{ACFD3EA1-CB1F-442C-AA17-EFB8172EED93}" type="datetimeFigureOut">
              <a:rPr lang="en-GB" smtClean="0"/>
              <a:t>22/06/2022</a:t>
            </a:fld>
            <a:endParaRPr lang="en-GB"/>
          </a:p>
        </p:txBody>
      </p:sp>
      <p:sp>
        <p:nvSpPr>
          <p:cNvPr id="6" name="Footer Placeholder 5">
            <a:extLst>
              <a:ext uri="{FF2B5EF4-FFF2-40B4-BE49-F238E27FC236}">
                <a16:creationId xmlns:a16="http://schemas.microsoft.com/office/drawing/2014/main" id="{8F26E141-12C8-4550-A250-29451FE9D5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A949EAE-43DE-4C10-AB8E-A6868815F4F3}"/>
              </a:ext>
            </a:extLst>
          </p:cNvPr>
          <p:cNvSpPr>
            <a:spLocks noGrp="1"/>
          </p:cNvSpPr>
          <p:nvPr>
            <p:ph type="sldNum" sz="quarter" idx="12"/>
          </p:nvPr>
        </p:nvSpPr>
        <p:spPr/>
        <p:txBody>
          <a:bodyPr/>
          <a:lstStyle/>
          <a:p>
            <a:fld id="{0CCFE825-712A-4A54-A23B-3ADD778F99FD}" type="slidenum">
              <a:rPr lang="en-GB" smtClean="0"/>
              <a:t>‹#›</a:t>
            </a:fld>
            <a:endParaRPr lang="en-GB"/>
          </a:p>
        </p:txBody>
      </p:sp>
    </p:spTree>
    <p:extLst>
      <p:ext uri="{BB962C8B-B14F-4D97-AF65-F5344CB8AC3E}">
        <p14:creationId xmlns:p14="http://schemas.microsoft.com/office/powerpoint/2010/main" val="26581073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CACFFE9-BDCD-4291-9CBF-C472D158CA7F}" type="datetime1">
              <a:rPr lang="en-GB" smtClean="0"/>
              <a:t>22/06/2022</a:t>
            </a:fld>
            <a:endParaRPr lang="en-GB"/>
          </a:p>
        </p:txBody>
      </p:sp>
      <p:sp>
        <p:nvSpPr>
          <p:cNvPr id="5" name="Footer Placeholder 4"/>
          <p:cNvSpPr>
            <a:spLocks noGrp="1"/>
          </p:cNvSpPr>
          <p:nvPr>
            <p:ph type="ftr" sz="quarter" idx="11"/>
          </p:nvPr>
        </p:nvSpPr>
        <p:spPr/>
        <p:txBody>
          <a:bodyPr/>
          <a:lstStyle/>
          <a:p>
            <a:r>
              <a:rPr lang="en-GB"/>
              <a:t>Copyright: RE Today Services</a:t>
            </a:r>
          </a:p>
        </p:txBody>
      </p:sp>
      <p:sp>
        <p:nvSpPr>
          <p:cNvPr id="6" name="Slide Number Placeholder 5"/>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2581346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99613C-4F44-4FA5-9E85-03F3B8C561E5}" type="datetime1">
              <a:rPr lang="en-GB" smtClean="0"/>
              <a:t>22/06/2022</a:t>
            </a:fld>
            <a:endParaRPr lang="en-GB"/>
          </a:p>
        </p:txBody>
      </p:sp>
      <p:sp>
        <p:nvSpPr>
          <p:cNvPr id="5" name="Footer Placeholder 4"/>
          <p:cNvSpPr>
            <a:spLocks noGrp="1"/>
          </p:cNvSpPr>
          <p:nvPr>
            <p:ph type="ftr" sz="quarter" idx="11"/>
          </p:nvPr>
        </p:nvSpPr>
        <p:spPr/>
        <p:txBody>
          <a:bodyPr/>
          <a:lstStyle/>
          <a:p>
            <a:r>
              <a:rPr lang="en-GB"/>
              <a:t>Copyright: RE Today Services</a:t>
            </a:r>
          </a:p>
        </p:txBody>
      </p:sp>
      <p:sp>
        <p:nvSpPr>
          <p:cNvPr id="6" name="Slide Number Placeholder 5"/>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124417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E57D49-BBD6-4E57-BC1A-7E7D7B6FD441}" type="datetime1">
              <a:rPr lang="en-GB" smtClean="0"/>
              <a:t>22/06/2022</a:t>
            </a:fld>
            <a:endParaRPr lang="en-GB"/>
          </a:p>
        </p:txBody>
      </p:sp>
      <p:sp>
        <p:nvSpPr>
          <p:cNvPr id="5" name="Footer Placeholder 4"/>
          <p:cNvSpPr>
            <a:spLocks noGrp="1"/>
          </p:cNvSpPr>
          <p:nvPr>
            <p:ph type="ftr" sz="quarter" idx="11"/>
          </p:nvPr>
        </p:nvSpPr>
        <p:spPr/>
        <p:txBody>
          <a:bodyPr/>
          <a:lstStyle/>
          <a:p>
            <a:r>
              <a:rPr lang="en-GB"/>
              <a:t>Copyright: RE Today Services</a:t>
            </a:r>
          </a:p>
        </p:txBody>
      </p:sp>
      <p:sp>
        <p:nvSpPr>
          <p:cNvPr id="6" name="Slide Number Placeholder 5"/>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1654690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7591756-C860-48A7-BFF4-0C70765EE266}" type="datetime1">
              <a:rPr lang="en-GB" smtClean="0"/>
              <a:t>22/06/2022</a:t>
            </a:fld>
            <a:endParaRPr lang="en-GB"/>
          </a:p>
        </p:txBody>
      </p:sp>
      <p:sp>
        <p:nvSpPr>
          <p:cNvPr id="6" name="Footer Placeholder 5"/>
          <p:cNvSpPr>
            <a:spLocks noGrp="1"/>
          </p:cNvSpPr>
          <p:nvPr>
            <p:ph type="ftr" sz="quarter" idx="11"/>
          </p:nvPr>
        </p:nvSpPr>
        <p:spPr/>
        <p:txBody>
          <a:bodyPr/>
          <a:lstStyle/>
          <a:p>
            <a:r>
              <a:rPr lang="en-GB"/>
              <a:t>Copyright: RE Today Services</a:t>
            </a:r>
          </a:p>
        </p:txBody>
      </p:sp>
      <p:sp>
        <p:nvSpPr>
          <p:cNvPr id="7" name="Slide Number Placeholder 6"/>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15135242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206E25-1C27-4C81-9513-6E4370EB9CA4}" type="datetime1">
              <a:rPr lang="en-GB" smtClean="0"/>
              <a:t>22/06/2022</a:t>
            </a:fld>
            <a:endParaRPr lang="en-GB"/>
          </a:p>
        </p:txBody>
      </p:sp>
      <p:sp>
        <p:nvSpPr>
          <p:cNvPr id="8" name="Footer Placeholder 7"/>
          <p:cNvSpPr>
            <a:spLocks noGrp="1"/>
          </p:cNvSpPr>
          <p:nvPr>
            <p:ph type="ftr" sz="quarter" idx="11"/>
          </p:nvPr>
        </p:nvSpPr>
        <p:spPr/>
        <p:txBody>
          <a:bodyPr/>
          <a:lstStyle/>
          <a:p>
            <a:r>
              <a:rPr lang="en-GB"/>
              <a:t>Copyright: RE Today Services</a:t>
            </a:r>
          </a:p>
        </p:txBody>
      </p:sp>
      <p:sp>
        <p:nvSpPr>
          <p:cNvPr id="9" name="Slide Number Placeholder 8"/>
          <p:cNvSpPr>
            <a:spLocks noGrp="1"/>
          </p:cNvSpPr>
          <p:nvPr>
            <p:ph type="sldNum" sz="quarter" idx="12"/>
          </p:nvPr>
        </p:nvSpPr>
        <p:spPr/>
        <p:txBody>
          <a:bodyPr/>
          <a:lstStyle/>
          <a:p>
            <a:fld id="{2151DE09-8C1A-4EF9-B205-1AC84A19E1F7}" type="slidenum">
              <a:rPr lang="en-GB" smtClean="0"/>
              <a:t>‹#›</a:t>
            </a:fld>
            <a:endParaRPr lang="en-GB"/>
          </a:p>
        </p:txBody>
      </p:sp>
    </p:spTree>
    <p:extLst>
      <p:ext uri="{BB962C8B-B14F-4D97-AF65-F5344CB8AC3E}">
        <p14:creationId xmlns:p14="http://schemas.microsoft.com/office/powerpoint/2010/main" val="10136564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ectangle 6"/>
          <p:cNvSpPr/>
          <p:nvPr/>
        </p:nvSpPr>
        <p:spPr>
          <a:xfrm>
            <a:off x="2286" y="1"/>
            <a:ext cx="9141714" cy="109350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10067" y="-150294"/>
            <a:ext cx="6289837" cy="1508760"/>
          </a:xfrm>
          <a:prstGeom prst="rect">
            <a:avLst/>
          </a:prstGeom>
        </p:spPr>
        <p:txBody>
          <a:bodyPr vert="horz" lIns="91440" tIns="45720" rIns="91440" bIns="45720" rtlCol="0" anchor="ctr">
            <a:normAutofit/>
          </a:bodyPr>
          <a:lstStyle/>
          <a:p>
            <a:r>
              <a:rPr lang="en-US" dirty="0"/>
              <a:t> </a:t>
            </a:r>
            <a:r>
              <a:rPr lang="en-US" dirty="0">
                <a:solidFill>
                  <a:srgbClr val="2B84BE"/>
                </a:solidFill>
              </a:rPr>
              <a:t>heading</a:t>
            </a:r>
            <a:endParaRPr lang="en-US" dirty="0"/>
          </a:p>
        </p:txBody>
      </p:sp>
      <p:sp>
        <p:nvSpPr>
          <p:cNvPr id="3" name="Text Placeholder 2"/>
          <p:cNvSpPr>
            <a:spLocks noGrp="1"/>
          </p:cNvSpPr>
          <p:nvPr>
            <p:ph type="body" idx="1"/>
          </p:nvPr>
        </p:nvSpPr>
        <p:spPr>
          <a:xfrm>
            <a:off x="410067" y="1494888"/>
            <a:ext cx="8448773" cy="4603390"/>
          </a:xfrm>
          <a:prstGeom prst="rect">
            <a:avLst/>
          </a:prstGeom>
        </p:spPr>
        <p:txBody>
          <a:bodyPr vert="horz" lIns="91440" tIns="108000" rIns="91440" bIns="108000" rtlCol="0">
            <a:normAutofit/>
          </a:bodyPr>
          <a:lstStyle/>
          <a:p>
            <a:pPr lvl="0"/>
            <a:r>
              <a:rPr lang="en-US" dirty="0"/>
              <a:t>Insert Text</a:t>
            </a:r>
          </a:p>
        </p:txBody>
      </p:sp>
      <p:sp>
        <p:nvSpPr>
          <p:cNvPr id="4" name="Date Placeholder 3"/>
          <p:cNvSpPr>
            <a:spLocks noGrp="1"/>
          </p:cNvSpPr>
          <p:nvPr>
            <p:ph type="dt" sz="half" idx="2"/>
          </p:nvPr>
        </p:nvSpPr>
        <p:spPr>
          <a:xfrm>
            <a:off x="109849" y="6415970"/>
            <a:ext cx="2250671" cy="365125"/>
          </a:xfrm>
          <a:prstGeom prst="rect">
            <a:avLst/>
          </a:prstGeom>
        </p:spPr>
        <p:txBody>
          <a:bodyPr vert="horz" lIns="91440" tIns="45720" rIns="45720" bIns="45720" rtlCol="0" anchor="ctr"/>
          <a:lstStyle>
            <a:lvl1pPr algn="l">
              <a:defRPr sz="1200">
                <a:solidFill>
                  <a:srgbClr val="2B84BE"/>
                </a:solidFill>
              </a:defRPr>
            </a:lvl1pPr>
          </a:lstStyle>
          <a:p>
            <a:fld id="{1DFAA9F3-2F8F-4FE6-9041-42F627BA7ABB}" type="datetime1">
              <a:rPr lang="en-US" smtClean="0"/>
              <a:t>6/22/2022</a:t>
            </a:fld>
            <a:endParaRPr lang="en-GB" dirty="0"/>
          </a:p>
        </p:txBody>
      </p:sp>
      <p:sp>
        <p:nvSpPr>
          <p:cNvPr id="5" name="Footer Placeholder 4"/>
          <p:cNvSpPr>
            <a:spLocks noGrp="1"/>
          </p:cNvSpPr>
          <p:nvPr>
            <p:ph type="ftr" sz="quarter" idx="3"/>
          </p:nvPr>
        </p:nvSpPr>
        <p:spPr>
          <a:xfrm>
            <a:off x="5293219" y="6436667"/>
            <a:ext cx="3783330" cy="365125"/>
          </a:xfrm>
          <a:prstGeom prst="rect">
            <a:avLst/>
          </a:prstGeom>
        </p:spPr>
        <p:txBody>
          <a:bodyPr vert="horz" lIns="91440" tIns="45720" rIns="91440" bIns="45720" rtlCol="0" anchor="ctr"/>
          <a:lstStyle>
            <a:lvl1pPr algn="r">
              <a:defRPr sz="1200">
                <a:solidFill>
                  <a:srgbClr val="2B84BE"/>
                </a:solidFill>
              </a:defRPr>
            </a:lvl1pPr>
          </a:lstStyle>
          <a:p>
            <a:r>
              <a:rPr lang="en-GB"/>
              <a:t>Copyright: RE Today Services</a:t>
            </a:r>
            <a:endParaRPr lang="en-GB" dirty="0"/>
          </a:p>
        </p:txBody>
      </p:sp>
      <p:sp>
        <p:nvSpPr>
          <p:cNvPr id="9" name="Rectangle 8"/>
          <p:cNvSpPr/>
          <p:nvPr/>
        </p:nvSpPr>
        <p:spPr>
          <a:xfrm>
            <a:off x="0" y="1080681"/>
            <a:ext cx="9141714" cy="231575"/>
          </a:xfrm>
          <a:prstGeom prst="rect">
            <a:avLst/>
          </a:prstGeom>
          <a:solidFill>
            <a:srgbClr val="0B9AD7"/>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userDrawn="1"/>
        </p:nvSpPr>
        <p:spPr>
          <a:xfrm>
            <a:off x="0" y="1080681"/>
            <a:ext cx="9141714" cy="231575"/>
          </a:xfrm>
          <a:prstGeom prst="rect">
            <a:avLst/>
          </a:prstGeom>
          <a:solidFill>
            <a:srgbClr val="2B84BE"/>
          </a:solidFill>
          <a:ln>
            <a:solidFill>
              <a:srgbClr val="2883BC"/>
            </a:solid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6990181" y="214525"/>
            <a:ext cx="1861256" cy="668106"/>
          </a:xfrm>
          <a:prstGeom prst="rect">
            <a:avLst/>
          </a:prstGeom>
        </p:spPr>
      </p:pic>
    </p:spTree>
    <p:extLst>
      <p:ext uri="{BB962C8B-B14F-4D97-AF65-F5344CB8AC3E}">
        <p14:creationId xmlns:p14="http://schemas.microsoft.com/office/powerpoint/2010/main" val="2450284664"/>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7" r:id="rId3"/>
    <p:sldLayoutId id="2147483728" r:id="rId4"/>
  </p:sldLayoutIdLst>
  <p:hf sldNum="0" hdr="0"/>
  <p:txStyles>
    <p:titleStyle>
      <a:lvl1pPr algn="l" defTabSz="685800" rtl="0" eaLnBrk="1" latinLnBrk="0" hangingPunct="1">
        <a:lnSpc>
          <a:spcPct val="85000"/>
        </a:lnSpc>
        <a:spcBef>
          <a:spcPct val="0"/>
        </a:spcBef>
        <a:buNone/>
        <a:defRPr sz="3000" kern="1200" cap="all" baseline="0">
          <a:solidFill>
            <a:srgbClr val="2B84BE"/>
          </a:solidFill>
          <a:latin typeface="+mj-lt"/>
          <a:ea typeface="+mj-ea"/>
          <a:cs typeface="+mj-cs"/>
        </a:defRPr>
      </a:lvl1pPr>
    </p:titleStyle>
    <p:bodyStyle>
      <a:lvl1pPr marL="137160" indent="-137160" algn="l" defTabSz="685800" rtl="0" eaLnBrk="1" latinLnBrk="0" hangingPunct="1">
        <a:lnSpc>
          <a:spcPct val="90000"/>
        </a:lnSpc>
        <a:spcBef>
          <a:spcPts val="900"/>
        </a:spcBef>
        <a:spcAft>
          <a:spcPts val="150"/>
        </a:spcAft>
        <a:buClr>
          <a:schemeClr val="tx1"/>
        </a:buClr>
        <a:buFont typeface="Wingdings" pitchFamily="2" charset="2"/>
        <a:buChar char=""/>
        <a:defRPr sz="1650" kern="1200">
          <a:solidFill>
            <a:srgbClr val="2B84BE"/>
          </a:solidFill>
          <a:latin typeface="+mn-lt"/>
          <a:ea typeface="+mn-ea"/>
          <a:cs typeface="+mn-cs"/>
        </a:defRPr>
      </a:lvl1pPr>
      <a:lvl2pPr marL="308610" indent="-137160" algn="l" defTabSz="685800" rtl="0" eaLnBrk="1" latinLnBrk="0" hangingPunct="1">
        <a:lnSpc>
          <a:spcPct val="90000"/>
        </a:lnSpc>
        <a:spcBef>
          <a:spcPts val="150"/>
        </a:spcBef>
        <a:spcAft>
          <a:spcPts val="300"/>
        </a:spcAft>
        <a:buClr>
          <a:schemeClr val="tx1"/>
        </a:buClr>
        <a:buFont typeface="Wingdings" pitchFamily="2" charset="2"/>
        <a:buChar char=""/>
        <a:defRPr sz="1500" kern="1200">
          <a:solidFill>
            <a:schemeClr val="tx1"/>
          </a:solidFill>
          <a:latin typeface="+mn-lt"/>
          <a:ea typeface="+mn-ea"/>
          <a:cs typeface="+mn-cs"/>
        </a:defRPr>
      </a:lvl2pPr>
      <a:lvl3pPr marL="480060" indent="-137160" algn="l" defTabSz="685800" rtl="0" eaLnBrk="1" latinLnBrk="0" hangingPunct="1">
        <a:lnSpc>
          <a:spcPct val="90000"/>
        </a:lnSpc>
        <a:spcBef>
          <a:spcPts val="150"/>
        </a:spcBef>
        <a:spcAft>
          <a:spcPts val="300"/>
        </a:spcAft>
        <a:buClr>
          <a:schemeClr val="tx1"/>
        </a:buClr>
        <a:buFont typeface="Wingdings" pitchFamily="2" charset="2"/>
        <a:buChar char=""/>
        <a:defRPr sz="1350" kern="1200">
          <a:solidFill>
            <a:schemeClr val="tx1"/>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4pPr>
      <a:lvl5pPr marL="822960" indent="-13716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5pPr>
      <a:lvl6pPr marL="9634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6pPr>
      <a:lvl7pPr marL="11038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7pPr>
      <a:lvl8pPr marL="12217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8pPr>
      <a:lvl9pPr marL="1354650" indent="-171450" algn="l" defTabSz="685800" rtl="0" eaLnBrk="1" latinLnBrk="0" hangingPunct="1">
        <a:lnSpc>
          <a:spcPct val="90000"/>
        </a:lnSpc>
        <a:spcBef>
          <a:spcPts val="150"/>
        </a:spcBef>
        <a:spcAft>
          <a:spcPts val="300"/>
        </a:spcAft>
        <a:buClr>
          <a:schemeClr val="tx1"/>
        </a:buClr>
        <a:buFont typeface="Wingdings" pitchFamily="2" charset="2"/>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2E3E21-E508-42B6-80FE-00D6CC133DBD}" type="datetime1">
              <a:rPr lang="en-GB" smtClean="0"/>
              <a:t>22/06/2022</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Copyright: RE Today Services</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1DE09-8C1A-4EF9-B205-1AC84A19E1F7}" type="slidenum">
              <a:rPr lang="en-GB" smtClean="0"/>
              <a:t>‹#›</a:t>
            </a:fld>
            <a:endParaRPr lang="en-GB"/>
          </a:p>
        </p:txBody>
      </p:sp>
    </p:spTree>
    <p:extLst>
      <p:ext uri="{BB962C8B-B14F-4D97-AF65-F5344CB8AC3E}">
        <p14:creationId xmlns:p14="http://schemas.microsoft.com/office/powerpoint/2010/main" val="3706858839"/>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0.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jpe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9A62-C323-4419-85DA-0AA0D0876DA8}"/>
              </a:ext>
            </a:extLst>
          </p:cNvPr>
          <p:cNvSpPr>
            <a:spLocks noGrp="1"/>
          </p:cNvSpPr>
          <p:nvPr>
            <p:ph type="title"/>
          </p:nvPr>
        </p:nvSpPr>
        <p:spPr>
          <a:xfrm>
            <a:off x="5292080" y="274638"/>
            <a:ext cx="3394720" cy="6178698"/>
          </a:xfrm>
        </p:spPr>
        <p:txBody>
          <a:bodyPr/>
          <a:lstStyle/>
          <a:p>
            <a:pPr algn="l"/>
            <a:r>
              <a:rPr lang="en-GB" sz="2400" dirty="0"/>
              <a:t>The Autumn 2020 issue of RE Today magazine features Greta Thunberg, Pope Francis, Yusuf Islam / Cat Stevens, Jonathan Bartley, Ruth Valerio and 30+ ideas from teachers on our theme ‘Green Religions?’</a:t>
            </a:r>
          </a:p>
        </p:txBody>
      </p:sp>
      <p:pic>
        <p:nvPicPr>
          <p:cNvPr id="5" name="Content Placeholder 4">
            <a:extLst>
              <a:ext uri="{FF2B5EF4-FFF2-40B4-BE49-F238E27FC236}">
                <a16:creationId xmlns:a16="http://schemas.microsoft.com/office/drawing/2014/main" id="{6C5A6451-B814-43EF-8E85-D852D2723391}"/>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457200" y="275451"/>
            <a:ext cx="4575120" cy="64568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65181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0FB4E-C358-4722-A2BD-8304B5194B0B}"/>
              </a:ext>
            </a:extLst>
          </p:cNvPr>
          <p:cNvSpPr>
            <a:spLocks noGrp="1"/>
          </p:cNvSpPr>
          <p:nvPr>
            <p:ph type="title"/>
          </p:nvPr>
        </p:nvSpPr>
        <p:spPr>
          <a:xfrm>
            <a:off x="410067" y="-8779"/>
            <a:ext cx="3513861" cy="1508760"/>
          </a:xfrm>
        </p:spPr>
        <p:txBody>
          <a:bodyPr/>
          <a:lstStyle/>
          <a:p>
            <a:pPr algn="l"/>
            <a:r>
              <a:rPr lang="en-GB" sz="2400" dirty="0"/>
              <a:t>Amy, 10. </a:t>
            </a:r>
            <a:br>
              <a:rPr lang="en-GB" sz="2400" dirty="0"/>
            </a:br>
            <a:r>
              <a:rPr lang="en-GB" sz="2400" dirty="0"/>
              <a:t>Awful sea of plastic.</a:t>
            </a:r>
            <a:endParaRPr lang="en-GB" dirty="0"/>
          </a:p>
        </p:txBody>
      </p:sp>
      <p:sp>
        <p:nvSpPr>
          <p:cNvPr id="3" name="Content Placeholder 2">
            <a:extLst>
              <a:ext uri="{FF2B5EF4-FFF2-40B4-BE49-F238E27FC236}">
                <a16:creationId xmlns:a16="http://schemas.microsoft.com/office/drawing/2014/main" id="{9CA17665-D2DF-4C3E-BA2A-B8AECD3354FD}"/>
              </a:ext>
            </a:extLst>
          </p:cNvPr>
          <p:cNvSpPr>
            <a:spLocks noGrp="1"/>
          </p:cNvSpPr>
          <p:nvPr>
            <p:ph idx="1"/>
          </p:nvPr>
        </p:nvSpPr>
        <p:spPr>
          <a:xfrm>
            <a:off x="457200" y="1254354"/>
            <a:ext cx="3250704" cy="5215335"/>
          </a:xfrm>
        </p:spPr>
        <p:txBody>
          <a:bodyPr>
            <a:normAutofit/>
          </a:bodyPr>
          <a:lstStyle/>
          <a:p>
            <a:pPr marL="0" indent="0">
              <a:buNone/>
            </a:pPr>
            <a:r>
              <a:rPr lang="en-GB" sz="2000" dirty="0"/>
              <a:t>“The girl’s head is full of an overheated world – is this real, or just imagination? At the moment it might still be imagination, but in 10 years, it is real.</a:t>
            </a:r>
          </a:p>
          <a:p>
            <a:pPr marL="0" indent="0">
              <a:buNone/>
            </a:pPr>
            <a:r>
              <a:rPr lang="en-GB" sz="2000" dirty="0"/>
              <a:t>The sea, full of plastic and dead fish, is rising around her shoulders. We haven’t just ruined it all for the fish, but we will ruin the earth for ourselves to. We are literally drowning in our own stupidity. God help us!”</a:t>
            </a:r>
          </a:p>
        </p:txBody>
      </p:sp>
      <p:pic>
        <p:nvPicPr>
          <p:cNvPr id="5" name="Picture 4">
            <a:extLst>
              <a:ext uri="{FF2B5EF4-FFF2-40B4-BE49-F238E27FC236}">
                <a16:creationId xmlns:a16="http://schemas.microsoft.com/office/drawing/2014/main" id="{DE6BBE87-405F-4CBD-A17A-DA493538274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923928" y="-171400"/>
            <a:ext cx="5220072" cy="7061595"/>
          </a:xfrm>
          <a:prstGeom prst="rect">
            <a:avLst/>
          </a:prstGeom>
        </p:spPr>
      </p:pic>
    </p:spTree>
    <p:extLst>
      <p:ext uri="{BB962C8B-B14F-4D97-AF65-F5344CB8AC3E}">
        <p14:creationId xmlns:p14="http://schemas.microsoft.com/office/powerpoint/2010/main" val="22300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24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578C24-8133-42F2-A5FC-E92648C577E0}"/>
              </a:ext>
            </a:extLst>
          </p:cNvPr>
          <p:cNvSpPr>
            <a:spLocks noGrp="1"/>
          </p:cNvSpPr>
          <p:nvPr>
            <p:ph type="title"/>
          </p:nvPr>
        </p:nvSpPr>
        <p:spPr>
          <a:xfrm>
            <a:off x="6820122" y="618681"/>
            <a:ext cx="1960404" cy="4794567"/>
          </a:xfrm>
        </p:spPr>
        <p:txBody>
          <a:bodyPr vert="horz" lIns="91440" tIns="45720" rIns="91440" bIns="45720" rtlCol="0" anchor="ctr">
            <a:normAutofit/>
          </a:bodyPr>
          <a:lstStyle/>
          <a:p>
            <a:r>
              <a:rPr lang="en-US" sz="800" dirty="0">
                <a:solidFill>
                  <a:srgbClr val="FFFFFF"/>
                </a:solidFill>
              </a:rPr>
              <a:t>Emily (11)</a:t>
            </a:r>
            <a:br>
              <a:rPr lang="en-US" sz="800" dirty="0">
                <a:solidFill>
                  <a:srgbClr val="FFFFFF"/>
                </a:solidFill>
              </a:rPr>
            </a:br>
            <a:br>
              <a:rPr lang="en-US" sz="800" dirty="0">
                <a:solidFill>
                  <a:srgbClr val="FFFFFF"/>
                </a:solidFill>
              </a:rPr>
            </a:br>
            <a:r>
              <a:rPr lang="en-US" sz="800" dirty="0" err="1">
                <a:solidFill>
                  <a:srgbClr val="FFFFFF"/>
                </a:solidFill>
              </a:rPr>
              <a:t>Ivybridge</a:t>
            </a:r>
            <a:r>
              <a:rPr lang="en-US" sz="800" dirty="0">
                <a:solidFill>
                  <a:srgbClr val="FFFFFF"/>
                </a:solidFill>
              </a:rPr>
              <a:t> Community College</a:t>
            </a:r>
            <a:br>
              <a:rPr lang="en-US" sz="800" dirty="0">
                <a:solidFill>
                  <a:srgbClr val="FFFFFF"/>
                </a:solidFill>
              </a:rPr>
            </a:br>
            <a:br>
              <a:rPr lang="en-US" sz="800" dirty="0">
                <a:solidFill>
                  <a:srgbClr val="FFFFFF"/>
                </a:solidFill>
              </a:rPr>
            </a:br>
            <a:r>
              <a:rPr lang="en-US" sz="800" dirty="0">
                <a:solidFill>
                  <a:srgbClr val="FFFFFF"/>
                </a:solidFill>
              </a:rPr>
              <a:t>Garden Photo Mosaic Mandala</a:t>
            </a:r>
            <a:br>
              <a:rPr lang="en-US" sz="800" dirty="0">
                <a:solidFill>
                  <a:srgbClr val="FFFFFF"/>
                </a:solidFill>
              </a:rPr>
            </a:br>
            <a:br>
              <a:rPr lang="en-US" sz="800" dirty="0">
                <a:solidFill>
                  <a:srgbClr val="FFFFFF"/>
                </a:solidFill>
              </a:rPr>
            </a:br>
            <a:r>
              <a:rPr lang="en-US" sz="800" dirty="0">
                <a:solidFill>
                  <a:srgbClr val="FFFFFF"/>
                </a:solidFill>
              </a:rPr>
              <a:t>I have chosen the category “Gods Good Earth” A mandala is a symbolic picture of the universe. At this time – during the Coronavirus lockdown – my universe has been reduced to my home and garden. I have chosen to decorate my mandala with hundreds of small images from my garden to represent what I have and can be grateful for.</a:t>
            </a:r>
            <a:br>
              <a:rPr lang="en-US" sz="800" dirty="0">
                <a:solidFill>
                  <a:srgbClr val="FFFFFF"/>
                </a:solidFill>
              </a:rPr>
            </a:br>
            <a:br>
              <a:rPr lang="en-US" sz="800" dirty="0">
                <a:solidFill>
                  <a:srgbClr val="FFFFFF"/>
                </a:solidFill>
              </a:rPr>
            </a:br>
            <a:r>
              <a:rPr lang="en-US" sz="800" dirty="0">
                <a:solidFill>
                  <a:srgbClr val="FFFFFF"/>
                </a:solidFill>
              </a:rPr>
              <a:t>The mandala is part of the Buddhist religion and represents an imaginary palace that is contemplated during meditation. Each part of the mandala represents an area of my garden and you can imagine yourself there, whilst taking some time to meditate.</a:t>
            </a:r>
            <a:br>
              <a:rPr lang="en-US" sz="800" dirty="0">
                <a:solidFill>
                  <a:srgbClr val="FFFFFF"/>
                </a:solidFill>
              </a:rPr>
            </a:br>
            <a:br>
              <a:rPr lang="en-US" sz="800" dirty="0">
                <a:solidFill>
                  <a:srgbClr val="FFFFFF"/>
                </a:solidFill>
              </a:rPr>
            </a:br>
            <a:r>
              <a:rPr lang="en-US" sz="800" dirty="0">
                <a:solidFill>
                  <a:srgbClr val="FFFFFF"/>
                </a:solidFill>
              </a:rPr>
              <a:t>During the creation of this art work, I have been able to </a:t>
            </a:r>
            <a:r>
              <a:rPr lang="en-US" sz="800" dirty="0" err="1">
                <a:solidFill>
                  <a:srgbClr val="FFFFFF"/>
                </a:solidFill>
              </a:rPr>
              <a:t>recognise</a:t>
            </a:r>
            <a:r>
              <a:rPr lang="en-US" sz="800" dirty="0">
                <a:solidFill>
                  <a:srgbClr val="FFFFFF"/>
                </a:solidFill>
              </a:rPr>
              <a:t> the </a:t>
            </a:r>
            <a:r>
              <a:rPr lang="en-US" sz="800" dirty="0" err="1">
                <a:solidFill>
                  <a:srgbClr val="FFFFFF"/>
                </a:solidFill>
              </a:rPr>
              <a:t>colour</a:t>
            </a:r>
            <a:r>
              <a:rPr lang="en-US" sz="800" dirty="0">
                <a:solidFill>
                  <a:srgbClr val="FFFFFF"/>
                </a:solidFill>
              </a:rPr>
              <a:t> and life that surrounds me. My garden has become my comfort blanket during these difficult times.</a:t>
            </a:r>
            <a:br>
              <a:rPr lang="en-US" sz="800" dirty="0">
                <a:solidFill>
                  <a:srgbClr val="FFFFFF"/>
                </a:solidFill>
              </a:rPr>
            </a:br>
            <a:br>
              <a:rPr lang="en-US" sz="800" dirty="0">
                <a:solidFill>
                  <a:srgbClr val="FFFFFF"/>
                </a:solidFill>
              </a:rPr>
            </a:br>
            <a:r>
              <a:rPr lang="en-US" sz="800" dirty="0">
                <a:solidFill>
                  <a:srgbClr val="FFFFFF"/>
                </a:solidFill>
              </a:rPr>
              <a:t>“The Earth is not just our environment. The earth is our mother” Dalai Lama</a:t>
            </a: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37270104-925A-4EA2-A315-38A87B6F240E}"/>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t="1973" b="8527"/>
          <a:stretch/>
        </p:blipFill>
        <p:spPr>
          <a:xfrm>
            <a:off x="732188" y="942538"/>
            <a:ext cx="5372416" cy="4808332"/>
          </a:xfrm>
          <a:prstGeom prst="rect">
            <a:avLst/>
          </a:prstGeom>
          <a:effectLst/>
        </p:spPr>
      </p:pic>
      <p:sp>
        <p:nvSpPr>
          <p:cNvPr id="4" name="Date Placeholder 3">
            <a:extLst>
              <a:ext uri="{FF2B5EF4-FFF2-40B4-BE49-F238E27FC236}">
                <a16:creationId xmlns:a16="http://schemas.microsoft.com/office/drawing/2014/main" id="{6F35DCA6-2B88-4AF4-B6FC-C1EC7C72BE4B}"/>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2699613C-4F44-4FA5-9E85-03F3B8C561E5}" type="datetime1">
              <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600"/>
                </a:spcAft>
                <a:buClrTx/>
                <a:buSzTx/>
                <a:buFontTx/>
                <a:buNone/>
                <a:tabLst/>
                <a:defRPr/>
              </a:pPr>
              <a:t>6/22/2022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5" name="Footer Placeholder 4">
            <a:extLst>
              <a:ext uri="{FF2B5EF4-FFF2-40B4-BE49-F238E27FC236}">
                <a16:creationId xmlns:a16="http://schemas.microsoft.com/office/drawing/2014/main" id="{68DDAC32-BE02-42CA-8E82-A50DED070B3E}"/>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Copyright: RE Today Services</a:t>
            </a:r>
          </a:p>
        </p:txBody>
      </p:sp>
    </p:spTree>
    <p:extLst>
      <p:ext uri="{BB962C8B-B14F-4D97-AF65-F5344CB8AC3E}">
        <p14:creationId xmlns:p14="http://schemas.microsoft.com/office/powerpoint/2010/main" val="1573256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BEBA8EAE-BF5A-486C-A8C5-ECC9F3942E4B}">
                <a14:imgProps xmlns:a14="http://schemas.microsoft.com/office/drawing/2010/main">
                  <a14:imgLayer r:embed="rId3">
                    <a14:imgEffect>
                      <a14:colorTemperature colorTemp="11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109976" y="419141"/>
            <a:ext cx="3707854" cy="58944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5231789" y="734882"/>
            <a:ext cx="3464229" cy="5262979"/>
          </a:xfrm>
          <a:prstGeom prst="rect">
            <a:avLst/>
          </a:prstGeom>
          <a:noFill/>
        </p:spPr>
        <p:txBody>
          <a:bodyPr wrap="square">
            <a:spAutoFit/>
          </a:bodyPr>
          <a:lstStyle/>
          <a:p>
            <a:pPr eaLnBrk="1" hangingPunct="1">
              <a:defRPr/>
            </a:pPr>
            <a:r>
              <a:rPr lang="en-GB" sz="1400" dirty="0">
                <a:solidFill>
                  <a:schemeClr val="accent6"/>
                </a:solidFill>
                <a:latin typeface="Arial Rounded MT Bold" panose="020F0704030504030204" pitchFamily="34" charset="0"/>
              </a:rPr>
              <a:t>Isabelle, Charlotte and Astrid (all age 12) entered a group piece of artwork titled ‘Mother Earth’.</a:t>
            </a:r>
          </a:p>
          <a:p>
            <a:pPr eaLnBrk="1" hangingPunct="1">
              <a:defRPr/>
            </a:pPr>
            <a:endParaRPr lang="en-GB" sz="1400" dirty="0">
              <a:solidFill>
                <a:schemeClr val="accent4"/>
              </a:solidFill>
              <a:latin typeface="Arial Rounded MT Bold" panose="020F0704030504030204" pitchFamily="34" charset="0"/>
            </a:endParaRPr>
          </a:p>
          <a:p>
            <a:pPr eaLnBrk="1" hangingPunct="1">
              <a:defRPr/>
            </a:pPr>
            <a:r>
              <a:rPr lang="en-GB" sz="1400" dirty="0">
                <a:latin typeface="Arial Rounded MT Bold" panose="020F0704030504030204" pitchFamily="34" charset="0"/>
              </a:rPr>
              <a:t>The religions that inspired our work were Hinduism and Paganism. Hinduism inspired us because of the Hindu belief that Brahman, the Hindu God, is in everything and is. But the original idea of Mother Earth came from the Pagan religion, based on the worshipping of nature and that God is like a mother because she has given us life and continues to sustain us.</a:t>
            </a:r>
          </a:p>
          <a:p>
            <a:pPr eaLnBrk="1" hangingPunct="1">
              <a:defRPr/>
            </a:pPr>
            <a:endParaRPr lang="en-GB" sz="1400" dirty="0">
              <a:latin typeface="Arial Rounded MT Bold" panose="020F0704030504030204" pitchFamily="34" charset="0"/>
            </a:endParaRPr>
          </a:p>
          <a:p>
            <a:pPr eaLnBrk="1" hangingPunct="1">
              <a:defRPr/>
            </a:pPr>
            <a:r>
              <a:rPr lang="en-GB" sz="1400" dirty="0">
                <a:latin typeface="Arial Rounded MT Bold" panose="020F0704030504030204" pitchFamily="34" charset="0"/>
              </a:rPr>
              <a:t>This work is spiritual because it may remind people that the earth is a gift to us, we belong it and should look after it. This, therefore, is very relevant at the moment because humans are at a stage in their existence in which they really need to start caring and putting the earth and others before their own desires.</a:t>
            </a:r>
          </a:p>
        </p:txBody>
      </p:sp>
      <p:pic>
        <p:nvPicPr>
          <p:cNvPr id="3" name="Picture 2">
            <a:extLst>
              <a:ext uri="{FF2B5EF4-FFF2-40B4-BE49-F238E27FC236}">
                <a16:creationId xmlns:a16="http://schemas.microsoft.com/office/drawing/2014/main" id="{126715E9-5009-4763-B7AB-96D2D86276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4750594" cy="6858000"/>
          </a:xfrm>
          <a:prstGeom prst="rect">
            <a:avLst/>
          </a:prstGeom>
        </p:spPr>
      </p:pic>
    </p:spTree>
    <p:extLst>
      <p:ext uri="{BB962C8B-B14F-4D97-AF65-F5344CB8AC3E}">
        <p14:creationId xmlns:p14="http://schemas.microsoft.com/office/powerpoint/2010/main" val="1152585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27834-7117-411A-9405-96871508DD1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5822156" cy="6858000"/>
          </a:xfrm>
          <a:prstGeom prst="rect">
            <a:avLst/>
          </a:prstGeom>
        </p:spPr>
      </p:pic>
      <p:pic>
        <p:nvPicPr>
          <p:cNvPr id="4" name="Picture 3"/>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5027612" y="0"/>
            <a:ext cx="4116387" cy="6857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74" name="Title 1"/>
          <p:cNvSpPr>
            <a:spLocks noGrp="1"/>
          </p:cNvSpPr>
          <p:nvPr>
            <p:ph type="title"/>
          </p:nvPr>
        </p:nvSpPr>
        <p:spPr>
          <a:xfrm>
            <a:off x="5148064" y="116633"/>
            <a:ext cx="3888432" cy="6624736"/>
          </a:xfrm>
        </p:spPr>
        <p:txBody>
          <a:bodyPr/>
          <a:lstStyle/>
          <a:p>
            <a:pPr algn="l" eaLnBrk="1" hangingPunct="1"/>
            <a:r>
              <a:rPr lang="en-GB" altLang="en-US" sz="2000" dirty="0">
                <a:solidFill>
                  <a:schemeClr val="accent6"/>
                </a:solidFill>
                <a:latin typeface="Arial Rounded MT Bold" panose="020F0704030504030204" pitchFamily="34" charset="0"/>
              </a:rPr>
              <a:t>‘God’s Mystery’ by </a:t>
            </a:r>
            <a:r>
              <a:rPr lang="en-GB" altLang="en-US" sz="2000" dirty="0" err="1">
                <a:solidFill>
                  <a:schemeClr val="accent6"/>
                </a:solidFill>
                <a:latin typeface="Arial Rounded MT Bold" panose="020F0704030504030204" pitchFamily="34" charset="0"/>
              </a:rPr>
              <a:t>Amneek</a:t>
            </a:r>
            <a:r>
              <a:rPr lang="en-GB" altLang="en-US" sz="2000" dirty="0">
                <a:solidFill>
                  <a:schemeClr val="accent6"/>
                </a:solidFill>
                <a:latin typeface="Arial Rounded MT Bold" panose="020F0704030504030204" pitchFamily="34" charset="0"/>
              </a:rPr>
              <a:t>, age 14 from </a:t>
            </a:r>
            <a:r>
              <a:rPr lang="en-GB" altLang="en-US" sz="2000" dirty="0">
                <a:solidFill>
                  <a:srgbClr val="C00000"/>
                </a:solidFill>
                <a:latin typeface="Arial Rounded MT Bold" panose="020F0704030504030204" pitchFamily="34" charset="0"/>
              </a:rPr>
              <a:t>Stratford Girls Grammar School</a:t>
            </a:r>
            <a:r>
              <a:rPr lang="en-GB" altLang="en-US" sz="2000" dirty="0">
                <a:solidFill>
                  <a:schemeClr val="accent6"/>
                </a:solidFill>
                <a:latin typeface="Arial Rounded MT Bold" panose="020F0704030504030204" pitchFamily="34" charset="0"/>
              </a:rPr>
              <a:t>.</a:t>
            </a:r>
            <a:br>
              <a:rPr lang="en-GB" altLang="en-US" sz="2000" b="1" dirty="0">
                <a:latin typeface="Arial Rounded MT Bold" panose="020F0704030504030204" pitchFamily="34" charset="0"/>
              </a:rPr>
            </a:br>
            <a:br>
              <a:rPr lang="en-GB" altLang="en-US" sz="2000" dirty="0">
                <a:latin typeface="Arial Rounded MT Bold" panose="020F0704030504030204" pitchFamily="34" charset="0"/>
              </a:rPr>
            </a:br>
            <a:r>
              <a:rPr lang="en-GB" altLang="en-US" sz="1800" dirty="0">
                <a:latin typeface="Arial Rounded MT Bold" panose="020F0704030504030204" pitchFamily="34" charset="0"/>
              </a:rPr>
              <a:t>My painting is influenced by Job 12:7-10. The bottom half of the painting is in greyscale, to contrast with the bright colours above. This is to show that Job doesn’t see the full wonders of the universe – only God can see because he is omniscient, omnipotent and omnibenevolent. The man at the bottom is meant to be Job, and the river leads him to the Earth. I drew a plant, a dove and a turtle in reference to the old scripture: “But ask the animals, and they will teach you, or the birds in the sky, and they will tell you; or speak to the earth, and it will teach you, or let the fish in the sea inform you” (Job 12:7-8).</a:t>
            </a:r>
            <a:endParaRPr lang="en-GB" altLang="en-US" sz="2000" dirty="0">
              <a:latin typeface="Arial Rounded MT Bold" panose="020F0704030504030204" pitchFamily="34" charset="0"/>
            </a:endParaRPr>
          </a:p>
        </p:txBody>
      </p:sp>
    </p:spTree>
    <p:extLst>
      <p:ext uri="{BB962C8B-B14F-4D97-AF65-F5344CB8AC3E}">
        <p14:creationId xmlns:p14="http://schemas.microsoft.com/office/powerpoint/2010/main" val="18393038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E718CF-66CB-463D-A1AC-7CB449F7D2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10439" r="17810" b="-1"/>
          <a:stretch/>
        </p:blipFill>
        <p:spPr>
          <a:xfrm>
            <a:off x="0" y="0"/>
            <a:ext cx="5191794" cy="7939486"/>
          </a:xfrm>
          <a:prstGeom prst="rect">
            <a:avLst/>
          </a:prstGeom>
        </p:spPr>
      </p:pic>
      <p:sp>
        <p:nvSpPr>
          <p:cNvPr id="3" name="Title 1">
            <a:extLst>
              <a:ext uri="{FF2B5EF4-FFF2-40B4-BE49-F238E27FC236}">
                <a16:creationId xmlns:a16="http://schemas.microsoft.com/office/drawing/2014/main" id="{9B6DA529-10E9-4367-B41F-49D4DFF5F837}"/>
              </a:ext>
            </a:extLst>
          </p:cNvPr>
          <p:cNvSpPr txBox="1">
            <a:spLocks/>
          </p:cNvSpPr>
          <p:nvPr/>
        </p:nvSpPr>
        <p:spPr>
          <a:xfrm>
            <a:off x="5940152" y="5373216"/>
            <a:ext cx="2400300" cy="803297"/>
          </a:xfrm>
          <a:prstGeom prst="rect">
            <a:avLst/>
          </a:prstGeom>
          <a:solidFill>
            <a:srgbClr val="262626"/>
          </a:solidFill>
          <a:ln w="257175" cap="sq" cmpd="sng" algn="ctr">
            <a:solidFill>
              <a:srgbClr val="262626">
                <a:alpha val="60000"/>
              </a:srgbClr>
            </a:solidFill>
            <a:prstDash val="solid"/>
            <a:miter lim="800000"/>
          </a:ln>
        </p:spPr>
        <p:txBody>
          <a:bodyPr vert="horz" wrap="square" lIns="68580" tIns="34290" rIns="68580" bIns="3429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fontAlgn="auto">
              <a:spcAft>
                <a:spcPts val="0"/>
              </a:spcAft>
              <a:defRPr/>
            </a:pPr>
            <a:r>
              <a:rPr lang="en-GB" sz="1800" b="1" dirty="0">
                <a:solidFill>
                  <a:sysClr val="window" lastClr="FFFFFF"/>
                </a:solidFill>
                <a:latin typeface="Calibri Light" panose="020F0302020204030204"/>
              </a:rPr>
              <a:t>Humanity’s God Complex makes us think we can do anything. A delusion. www.natre.org.uk</a:t>
            </a:r>
          </a:p>
        </p:txBody>
      </p:sp>
    </p:spTree>
    <p:extLst>
      <p:ext uri="{BB962C8B-B14F-4D97-AF65-F5344CB8AC3E}">
        <p14:creationId xmlns:p14="http://schemas.microsoft.com/office/powerpoint/2010/main" val="38849816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39523DA-332A-4C17-A1DD-4D7FF4FCA03B}"/>
              </a:ext>
            </a:extLst>
          </p:cNvPr>
          <p:cNvSpPr/>
          <p:nvPr/>
        </p:nvSpPr>
        <p:spPr>
          <a:xfrm>
            <a:off x="602109" y="908720"/>
            <a:ext cx="6778203" cy="5940088"/>
          </a:xfrm>
          <a:prstGeom prst="rect">
            <a:avLst/>
          </a:prstGeom>
        </p:spPr>
        <p:txBody>
          <a:bodyPr wrap="square">
            <a:spAutoFit/>
          </a:bodyPr>
          <a:lstStyle/>
          <a:p>
            <a:r>
              <a:rPr lang="en-US" sz="2000" dirty="0"/>
              <a:t>“A man wearing a blindfold which says ‘God Complex’ below two hands copied from the </a:t>
            </a:r>
            <a:r>
              <a:rPr lang="en-US" sz="2000" dirty="0" err="1"/>
              <a:t>Michaelangelo</a:t>
            </a:r>
            <a:r>
              <a:rPr lang="en-US" sz="2000" dirty="0"/>
              <a:t> painting of God creating Adam, God’s gift of life to humanity. </a:t>
            </a:r>
          </a:p>
          <a:p>
            <a:r>
              <a:rPr lang="en-US" sz="2000" dirty="0"/>
              <a:t>A ‘God-complex’ is a psychological disorder. Those afflicted believe themselves to be infallible, worth more than other people, blinded by their own arrogance and hubris – as the blindfold here shows. Such a ‘god complex’ means that a person may fail to acknowledge any evidence of a power higher than themselves. The blindfolded man refuses to acknowledge God, breaking the link between human and divine.</a:t>
            </a:r>
          </a:p>
          <a:p>
            <a:r>
              <a:rPr lang="en-US" sz="2000" dirty="0"/>
              <a:t>I wanted the unnatural and inhuman bright </a:t>
            </a:r>
            <a:r>
              <a:rPr lang="en-US" sz="2000" dirty="0" err="1"/>
              <a:t>colours</a:t>
            </a:r>
            <a:r>
              <a:rPr lang="en-US" sz="2000" dirty="0"/>
              <a:t> I used to paint the man to create a surreal and </a:t>
            </a:r>
            <a:r>
              <a:rPr lang="en-US" sz="2000" dirty="0" err="1"/>
              <a:t>dehumanising</a:t>
            </a:r>
            <a:r>
              <a:rPr lang="en-US" sz="2000" dirty="0"/>
              <a:t> effect: he believes himself to be, wants to be, more than human. While painting the hands of God and Adam, I used more naturalistic </a:t>
            </a:r>
            <a:r>
              <a:rPr lang="en-US" sz="2000" dirty="0" err="1"/>
              <a:t>colour</a:t>
            </a:r>
            <a:r>
              <a:rPr lang="en-US" sz="2000" dirty="0"/>
              <a:t>. I wanted to ‘</a:t>
            </a:r>
            <a:r>
              <a:rPr lang="en-US" sz="2000" dirty="0" err="1"/>
              <a:t>humanise</a:t>
            </a:r>
            <a:r>
              <a:rPr lang="en-US" sz="2000" dirty="0"/>
              <a:t>’ God. There is a disparity between these hands and the man, showing just how distorted man has become, far from the image of God. This distortion may ruin the earth.”</a:t>
            </a:r>
          </a:p>
        </p:txBody>
      </p:sp>
      <p:sp>
        <p:nvSpPr>
          <p:cNvPr id="4" name="TextBox 3">
            <a:extLst>
              <a:ext uri="{FF2B5EF4-FFF2-40B4-BE49-F238E27FC236}">
                <a16:creationId xmlns:a16="http://schemas.microsoft.com/office/drawing/2014/main" id="{9680DF81-EA1E-4BFB-9D06-93CBB2A07AE8}"/>
              </a:ext>
            </a:extLst>
          </p:cNvPr>
          <p:cNvSpPr txBox="1"/>
          <p:nvPr/>
        </p:nvSpPr>
        <p:spPr>
          <a:xfrm>
            <a:off x="642256" y="402771"/>
            <a:ext cx="8034199" cy="523220"/>
          </a:xfrm>
          <a:prstGeom prst="rect">
            <a:avLst/>
          </a:prstGeom>
          <a:noFill/>
        </p:spPr>
        <p:txBody>
          <a:bodyPr wrap="square" rtlCol="0">
            <a:spAutoFit/>
          </a:bodyPr>
          <a:lstStyle/>
          <a:p>
            <a:r>
              <a:rPr lang="en-GB" sz="2800" b="1" dirty="0"/>
              <a:t>Humanity’s God complex. Artist is 15.</a:t>
            </a:r>
          </a:p>
        </p:txBody>
      </p:sp>
      <p:pic>
        <p:nvPicPr>
          <p:cNvPr id="3" name="Picture 2">
            <a:extLst>
              <a:ext uri="{FF2B5EF4-FFF2-40B4-BE49-F238E27FC236}">
                <a16:creationId xmlns:a16="http://schemas.microsoft.com/office/drawing/2014/main" id="{F6BFC319-89F9-49F3-B7E9-BA7C480D45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88678" y="260648"/>
            <a:ext cx="1667797" cy="2548676"/>
          </a:xfrm>
          <a:prstGeom prst="rect">
            <a:avLst/>
          </a:prstGeom>
        </p:spPr>
      </p:pic>
    </p:spTree>
    <p:extLst>
      <p:ext uri="{BB962C8B-B14F-4D97-AF65-F5344CB8AC3E}">
        <p14:creationId xmlns:p14="http://schemas.microsoft.com/office/powerpoint/2010/main" val="2734351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A1D38A-E6EC-4D88-9FE9-1BFAED441EBB}"/>
              </a:ext>
            </a:extLst>
          </p:cNvPr>
          <p:cNvPicPr>
            <a:picLocks noGrp="1" noChangeAspect="1"/>
          </p:cNvPicPr>
          <p:nvPr>
            <p:ph sz="half" idx="1"/>
          </p:nvPr>
        </p:nvPicPr>
        <p:blipFill rotWithShape="1">
          <a:blip r:embed="rId2"/>
          <a:srcRect t="17887" r="-1" b="20420"/>
          <a:stretch/>
        </p:blipFill>
        <p:spPr>
          <a:xfrm>
            <a:off x="-55871" y="-4963829"/>
            <a:ext cx="5369541" cy="8775002"/>
          </a:xfrm>
          <a:prstGeom prst="rect">
            <a:avLst/>
          </a:prstGeom>
          <a:effectLst/>
        </p:spPr>
      </p:pic>
      <p:sp>
        <p:nvSpPr>
          <p:cNvPr id="3" name="Content Placeholder 2">
            <a:extLst>
              <a:ext uri="{FF2B5EF4-FFF2-40B4-BE49-F238E27FC236}">
                <a16:creationId xmlns:a16="http://schemas.microsoft.com/office/drawing/2014/main" id="{CC82FA8C-4BEF-4610-B154-608D25C7B0F2}"/>
              </a:ext>
            </a:extLst>
          </p:cNvPr>
          <p:cNvSpPr>
            <a:spLocks noGrp="1"/>
          </p:cNvSpPr>
          <p:nvPr>
            <p:ph sz="half" idx="2"/>
          </p:nvPr>
        </p:nvSpPr>
        <p:spPr/>
        <p:txBody>
          <a:bodyPr/>
          <a:lstStyle/>
          <a:p>
            <a:endParaRPr lang="en-GB"/>
          </a:p>
        </p:txBody>
      </p:sp>
      <p:pic>
        <p:nvPicPr>
          <p:cNvPr id="6" name="Picture 5">
            <a:extLst>
              <a:ext uri="{FF2B5EF4-FFF2-40B4-BE49-F238E27FC236}">
                <a16:creationId xmlns:a16="http://schemas.microsoft.com/office/drawing/2014/main" id="{FA6BB8A2-A681-4BC9-802D-AEC94B2D8A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70991" y="2424382"/>
            <a:ext cx="4873009" cy="7961135"/>
          </a:xfrm>
          <a:prstGeom prst="rect">
            <a:avLst/>
          </a:prstGeom>
        </p:spPr>
      </p:pic>
    </p:spTree>
    <p:extLst>
      <p:ext uri="{BB962C8B-B14F-4D97-AF65-F5344CB8AC3E}">
        <p14:creationId xmlns:p14="http://schemas.microsoft.com/office/powerpoint/2010/main" val="3572419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0A1D38A-E6EC-4D88-9FE9-1BFAED441EBB}"/>
              </a:ext>
            </a:extLst>
          </p:cNvPr>
          <p:cNvPicPr>
            <a:picLocks noGrp="1" noChangeAspect="1"/>
          </p:cNvPicPr>
          <p:nvPr>
            <p:ph sz="half" idx="1"/>
          </p:nvPr>
        </p:nvPicPr>
        <p:blipFill rotWithShape="1">
          <a:blip r:embed="rId2"/>
          <a:srcRect t="17887" r="-1" b="20420"/>
          <a:stretch/>
        </p:blipFill>
        <p:spPr>
          <a:xfrm>
            <a:off x="0" y="857253"/>
            <a:ext cx="3147372" cy="5143493"/>
          </a:xfrm>
          <a:prstGeom prst="rect">
            <a:avLst/>
          </a:prstGeom>
          <a:effectLst/>
        </p:spPr>
      </p:pic>
      <p:sp>
        <p:nvSpPr>
          <p:cNvPr id="4" name="Content Placeholder 3">
            <a:extLst>
              <a:ext uri="{FF2B5EF4-FFF2-40B4-BE49-F238E27FC236}">
                <a16:creationId xmlns:a16="http://schemas.microsoft.com/office/drawing/2014/main" id="{B8694C31-A66A-42AC-B33D-1F2A6D2FA167}"/>
              </a:ext>
            </a:extLst>
          </p:cNvPr>
          <p:cNvSpPr>
            <a:spLocks noGrp="1"/>
          </p:cNvSpPr>
          <p:nvPr>
            <p:ph sz="half" idx="2"/>
          </p:nvPr>
        </p:nvSpPr>
        <p:spPr>
          <a:xfrm>
            <a:off x="3415301" y="1097634"/>
            <a:ext cx="5415258" cy="4345902"/>
          </a:xfrm>
        </p:spPr>
        <p:txBody>
          <a:bodyPr vert="horz" lIns="68580" tIns="34290" rIns="68580" bIns="34290" rtlCol="0">
            <a:normAutofit lnSpcReduction="10000"/>
          </a:bodyPr>
          <a:lstStyle/>
          <a:p>
            <a:pPr marL="0" indent="0">
              <a:buNone/>
            </a:pPr>
            <a:r>
              <a:rPr lang="en-US" sz="1500" b="1" dirty="0">
                <a:solidFill>
                  <a:schemeClr val="accent1"/>
                </a:solidFill>
              </a:rPr>
              <a:t>Adam  is  17. A way to find God today? To care for the Earth</a:t>
            </a:r>
          </a:p>
          <a:p>
            <a:pPr marL="0" indent="0">
              <a:buNone/>
            </a:pPr>
            <a:r>
              <a:rPr lang="en-US" sz="1350" b="1" dirty="0"/>
              <a:t>“God owns the earth, please take care of it” Deuteronomy 10:14 </a:t>
            </a:r>
          </a:p>
          <a:p>
            <a:pPr marL="0" indent="0">
              <a:buNone/>
            </a:pPr>
            <a:r>
              <a:rPr lang="en-US" sz="1350" dirty="0"/>
              <a:t>“With these two pieces of art I wanted to depict the human neglect of the global environment. Over the last century, people globally have disrespected God’s Good Earth, not appreciating the beauty and need for our shared home. As Pope Francis noted, “The earth, our home, is beginning to look more and more like an immense pile of filth.” </a:t>
            </a:r>
          </a:p>
          <a:p>
            <a:pPr marL="0" indent="0">
              <a:buNone/>
            </a:pPr>
            <a:r>
              <a:rPr lang="en-US" sz="1350" dirty="0"/>
              <a:t>I created a metaphor within these two pieces, I left the waves in </a:t>
            </a:r>
            <a:r>
              <a:rPr lang="en-US" sz="1350" dirty="0" err="1"/>
              <a:t>colour</a:t>
            </a:r>
            <a:r>
              <a:rPr lang="en-US" sz="1350" dirty="0"/>
              <a:t> to shed light on our environment that has been disregarded and taken for granted. The people in the background are in black and white to exhibit the destruction and ignorance humanity has shown towards our earth, our climate. </a:t>
            </a:r>
          </a:p>
          <a:p>
            <a:pPr marL="0" indent="0">
              <a:buNone/>
            </a:pPr>
            <a:r>
              <a:rPr lang="en-US" sz="1350" dirty="0"/>
              <a:t>The waves slowly fade away. Humanity takes over from nature slowly tearing away at nature. This will have a catastrophic impact on future generations: there will be extreme weather, flooding, forest fires, animals becoming extinct, destroyed habitats. </a:t>
            </a:r>
          </a:p>
          <a:p>
            <a:pPr marL="0" indent="0">
              <a:buNone/>
            </a:pPr>
            <a:r>
              <a:rPr lang="en-US" sz="1350" dirty="0"/>
              <a:t>My intent was to create awareness. Our actions can be changed and we can retrieve our planet back to full health if we work collectively. If we as a human race take responsibility, we could take care of ‘God’s Good Earth’. That’s a way to find God today.”</a:t>
            </a:r>
          </a:p>
        </p:txBody>
      </p:sp>
    </p:spTree>
    <p:extLst>
      <p:ext uri="{BB962C8B-B14F-4D97-AF65-F5344CB8AC3E}">
        <p14:creationId xmlns:p14="http://schemas.microsoft.com/office/powerpoint/2010/main" val="142110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fade">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fade">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407944-98BD-406F-A196-CDA2FD2DC0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31117" y="-41190"/>
            <a:ext cx="3400742" cy="2455335"/>
          </a:xfrm>
          <a:prstGeom prst="rect">
            <a:avLst/>
          </a:prstGeom>
        </p:spPr>
      </p:pic>
      <p:pic>
        <p:nvPicPr>
          <p:cNvPr id="4" name="Picture 3">
            <a:extLst>
              <a:ext uri="{FF2B5EF4-FFF2-40B4-BE49-F238E27FC236}">
                <a16:creationId xmlns:a16="http://schemas.microsoft.com/office/drawing/2014/main" id="{02E92CC6-95C4-4781-B62C-512C7CF489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06243" y="3429000"/>
            <a:ext cx="2420439" cy="3703186"/>
          </a:xfrm>
          <a:prstGeom prst="rect">
            <a:avLst/>
          </a:prstGeom>
        </p:spPr>
      </p:pic>
      <p:pic>
        <p:nvPicPr>
          <p:cNvPr id="6" name="Picture 5">
            <a:extLst>
              <a:ext uri="{FF2B5EF4-FFF2-40B4-BE49-F238E27FC236}">
                <a16:creationId xmlns:a16="http://schemas.microsoft.com/office/drawing/2014/main" id="{B3810F00-6E03-489B-8884-766C35E45C2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0081" y="-41002"/>
            <a:ext cx="2576311" cy="3485244"/>
          </a:xfrm>
          <a:prstGeom prst="rect">
            <a:avLst/>
          </a:prstGeom>
        </p:spPr>
      </p:pic>
      <p:pic>
        <p:nvPicPr>
          <p:cNvPr id="9" name="Picture 8">
            <a:extLst>
              <a:ext uri="{FF2B5EF4-FFF2-40B4-BE49-F238E27FC236}">
                <a16:creationId xmlns:a16="http://schemas.microsoft.com/office/drawing/2014/main" id="{BDC9E90E-6D47-4724-AFAC-E13B99C1E4C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113" y="1998856"/>
            <a:ext cx="2344748" cy="2097232"/>
          </a:xfrm>
          <a:prstGeom prst="rect">
            <a:avLst/>
          </a:prstGeom>
        </p:spPr>
      </p:pic>
      <p:pic>
        <p:nvPicPr>
          <p:cNvPr id="10" name="Picture 9">
            <a:extLst>
              <a:ext uri="{FF2B5EF4-FFF2-40B4-BE49-F238E27FC236}">
                <a16:creationId xmlns:a16="http://schemas.microsoft.com/office/drawing/2014/main" id="{BC33980A-96AA-4C26-A046-FE01F46956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9707" y="4019165"/>
            <a:ext cx="2566638" cy="3282980"/>
          </a:xfrm>
          <a:prstGeom prst="rect">
            <a:avLst/>
          </a:prstGeom>
        </p:spPr>
      </p:pic>
      <p:pic>
        <p:nvPicPr>
          <p:cNvPr id="11" name="Picture 10">
            <a:extLst>
              <a:ext uri="{FF2B5EF4-FFF2-40B4-BE49-F238E27FC236}">
                <a16:creationId xmlns:a16="http://schemas.microsoft.com/office/drawing/2014/main" id="{C25720AA-3F36-4D23-A7DE-BE0CB5A489B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133346" y="3444242"/>
            <a:ext cx="2498843" cy="1760324"/>
          </a:xfrm>
          <a:prstGeom prst="rect">
            <a:avLst/>
          </a:prstGeom>
        </p:spPr>
      </p:pic>
      <p:pic>
        <p:nvPicPr>
          <p:cNvPr id="12" name="Picture 11">
            <a:extLst>
              <a:ext uri="{FF2B5EF4-FFF2-40B4-BE49-F238E27FC236}">
                <a16:creationId xmlns:a16="http://schemas.microsoft.com/office/drawing/2014/main" id="{4228330D-F6AE-4FFD-86AD-905C799F1F5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92688" y="4883128"/>
            <a:ext cx="1973534" cy="2324654"/>
          </a:xfrm>
          <a:prstGeom prst="rect">
            <a:avLst/>
          </a:prstGeom>
        </p:spPr>
      </p:pic>
      <p:pic>
        <p:nvPicPr>
          <p:cNvPr id="13" name="Picture 12">
            <a:extLst>
              <a:ext uri="{FF2B5EF4-FFF2-40B4-BE49-F238E27FC236}">
                <a16:creationId xmlns:a16="http://schemas.microsoft.com/office/drawing/2014/main" id="{F9BAF544-A83E-40C6-A47C-337F2EDC1E9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671381" y="-139997"/>
            <a:ext cx="4328536" cy="2149027"/>
          </a:xfrm>
          <a:prstGeom prst="rect">
            <a:avLst/>
          </a:prstGeom>
        </p:spPr>
      </p:pic>
      <p:pic>
        <p:nvPicPr>
          <p:cNvPr id="14" name="Picture 13">
            <a:extLst>
              <a:ext uri="{FF2B5EF4-FFF2-40B4-BE49-F238E27FC236}">
                <a16:creationId xmlns:a16="http://schemas.microsoft.com/office/drawing/2014/main" id="{E1ED9806-D19A-4DA5-A364-B304E06B5F2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054232" y="1983901"/>
            <a:ext cx="1956424" cy="1749900"/>
          </a:xfrm>
          <a:prstGeom prst="rect">
            <a:avLst/>
          </a:prstGeom>
        </p:spPr>
      </p:pic>
      <p:sp>
        <p:nvSpPr>
          <p:cNvPr id="15" name="TextBox 14">
            <a:extLst>
              <a:ext uri="{FF2B5EF4-FFF2-40B4-BE49-F238E27FC236}">
                <a16:creationId xmlns:a16="http://schemas.microsoft.com/office/drawing/2014/main" id="{ADD695BB-FDDC-4B3A-BADF-95210904E898}"/>
              </a:ext>
            </a:extLst>
          </p:cNvPr>
          <p:cNvSpPr txBox="1"/>
          <p:nvPr/>
        </p:nvSpPr>
        <p:spPr>
          <a:xfrm>
            <a:off x="2192635" y="3966298"/>
            <a:ext cx="2909468" cy="923330"/>
          </a:xfrm>
          <a:prstGeom prst="rect">
            <a:avLst/>
          </a:prstGeom>
          <a:noFill/>
        </p:spPr>
        <p:txBody>
          <a:bodyPr wrap="square" rtlCol="0">
            <a:spAutoFit/>
          </a:bodyPr>
          <a:lstStyle/>
          <a:p>
            <a:pPr algn="ctr"/>
            <a:r>
              <a:rPr lang="en-GB" b="1" dirty="0"/>
              <a:t>Student art on climate justice themes: treasured wisdom from young minds</a:t>
            </a:r>
          </a:p>
        </p:txBody>
      </p:sp>
      <p:pic>
        <p:nvPicPr>
          <p:cNvPr id="8" name="Picture 7">
            <a:extLst>
              <a:ext uri="{FF2B5EF4-FFF2-40B4-BE49-F238E27FC236}">
                <a16:creationId xmlns:a16="http://schemas.microsoft.com/office/drawing/2014/main" id="{76B28620-71E9-4F7B-91FD-4ED0AAD8D69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054232" y="4889628"/>
            <a:ext cx="2599010" cy="4246056"/>
          </a:xfrm>
          <a:prstGeom prst="rect">
            <a:avLst/>
          </a:prstGeom>
        </p:spPr>
      </p:pic>
      <p:pic>
        <p:nvPicPr>
          <p:cNvPr id="16" name="Picture 15">
            <a:extLst>
              <a:ext uri="{FF2B5EF4-FFF2-40B4-BE49-F238E27FC236}">
                <a16:creationId xmlns:a16="http://schemas.microsoft.com/office/drawing/2014/main" id="{2AFF7509-62B9-4F5C-AA89-47FF7182570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5133346" y="15242"/>
            <a:ext cx="2375297" cy="3429000"/>
          </a:xfrm>
          <a:prstGeom prst="rect">
            <a:avLst/>
          </a:prstGeom>
        </p:spPr>
      </p:pic>
      <p:pic>
        <p:nvPicPr>
          <p:cNvPr id="2" name="Picture 1">
            <a:extLst>
              <a:ext uri="{FF2B5EF4-FFF2-40B4-BE49-F238E27FC236}">
                <a16:creationId xmlns:a16="http://schemas.microsoft.com/office/drawing/2014/main" id="{10DF519A-DBE6-4DFA-9678-0B3FF57708B2}"/>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640382" y="1998856"/>
            <a:ext cx="2788723" cy="1737207"/>
          </a:xfrm>
          <a:prstGeom prst="rect">
            <a:avLst/>
          </a:prstGeom>
        </p:spPr>
      </p:pic>
    </p:spTree>
    <p:extLst>
      <p:ext uri="{BB962C8B-B14F-4D97-AF65-F5344CB8AC3E}">
        <p14:creationId xmlns:p14="http://schemas.microsoft.com/office/powerpoint/2010/main" val="9065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B255-96A8-45ED-A8DD-1EE8B51688DB}"/>
              </a:ext>
            </a:extLst>
          </p:cNvPr>
          <p:cNvSpPr>
            <a:spLocks noGrp="1"/>
          </p:cNvSpPr>
          <p:nvPr>
            <p:ph type="title"/>
          </p:nvPr>
        </p:nvSpPr>
        <p:spPr/>
        <p:txBody>
          <a:bodyPr/>
          <a:lstStyle/>
          <a:p>
            <a:r>
              <a:rPr lang="en-GB" dirty="0"/>
              <a:t>Art in Heaven competition theme</a:t>
            </a:r>
            <a:br>
              <a:rPr lang="en-GB" dirty="0"/>
            </a:br>
            <a:r>
              <a:rPr lang="en-GB" dirty="0"/>
              <a:t>God’s Good earth?</a:t>
            </a:r>
          </a:p>
        </p:txBody>
      </p:sp>
      <p:sp>
        <p:nvSpPr>
          <p:cNvPr id="3" name="Date Placeholder 2">
            <a:extLst>
              <a:ext uri="{FF2B5EF4-FFF2-40B4-BE49-F238E27FC236}">
                <a16:creationId xmlns:a16="http://schemas.microsoft.com/office/drawing/2014/main" id="{A83365D9-2C8E-406E-9BE6-A04FD001C25F}"/>
              </a:ext>
            </a:extLst>
          </p:cNvPr>
          <p:cNvSpPr>
            <a:spLocks noGrp="1"/>
          </p:cNvSpPr>
          <p:nvPr>
            <p:ph type="dt" sz="half" idx="10"/>
          </p:nvPr>
        </p:nvSpPr>
        <p:spPr/>
        <p:txBody>
          <a:bodyPr/>
          <a:lstStyle/>
          <a:p>
            <a:fld id="{215291D6-2ACE-4317-8F61-C3CEF57AB7B5}" type="datetime1">
              <a:rPr lang="en-US" smtClean="0"/>
              <a:t>6/22/2022</a:t>
            </a:fld>
            <a:endParaRPr lang="en-GB" dirty="0"/>
          </a:p>
        </p:txBody>
      </p:sp>
      <p:sp>
        <p:nvSpPr>
          <p:cNvPr id="4" name="Footer Placeholder 3">
            <a:extLst>
              <a:ext uri="{FF2B5EF4-FFF2-40B4-BE49-F238E27FC236}">
                <a16:creationId xmlns:a16="http://schemas.microsoft.com/office/drawing/2014/main" id="{CDE29BBA-BA04-42F1-9A51-8EDC10427759}"/>
              </a:ext>
            </a:extLst>
          </p:cNvPr>
          <p:cNvSpPr>
            <a:spLocks noGrp="1"/>
          </p:cNvSpPr>
          <p:nvPr>
            <p:ph type="ftr" sz="quarter" idx="11"/>
          </p:nvPr>
        </p:nvSpPr>
        <p:spPr/>
        <p:txBody>
          <a:bodyPr/>
          <a:lstStyle/>
          <a:p>
            <a:r>
              <a:rPr lang="en-GB"/>
              <a:t>Copyright: RE Today Services</a:t>
            </a:r>
            <a:endParaRPr lang="en-GB" dirty="0"/>
          </a:p>
        </p:txBody>
      </p:sp>
      <p:sp>
        <p:nvSpPr>
          <p:cNvPr id="5" name="Content Placeholder 4">
            <a:extLst>
              <a:ext uri="{FF2B5EF4-FFF2-40B4-BE49-F238E27FC236}">
                <a16:creationId xmlns:a16="http://schemas.microsoft.com/office/drawing/2014/main" id="{5A00DBEF-EED3-4BBF-83BB-D5374309C56E}"/>
              </a:ext>
            </a:extLst>
          </p:cNvPr>
          <p:cNvSpPr>
            <a:spLocks noGrp="1"/>
          </p:cNvSpPr>
          <p:nvPr>
            <p:ph idx="1"/>
          </p:nvPr>
        </p:nvSpPr>
        <p:spPr/>
        <p:txBody>
          <a:bodyPr>
            <a:normAutofit/>
          </a:bodyPr>
          <a:lstStyle/>
          <a:p>
            <a:r>
              <a:rPr lang="en-GB" sz="2800" dirty="0"/>
              <a:t>This year we are using this theme for Art in Heaven, running till 31</a:t>
            </a:r>
            <a:r>
              <a:rPr lang="en-GB" sz="2800" baseline="30000" dirty="0"/>
              <a:t>st</a:t>
            </a:r>
            <a:r>
              <a:rPr lang="en-GB" sz="2800" dirty="0"/>
              <a:t> July. I would like to invite a huge entry from your school – all pupils?</a:t>
            </a:r>
          </a:p>
          <a:p>
            <a:r>
              <a:rPr lang="en-GB" sz="2800" dirty="0"/>
              <a:t>As usual, 40 prizes of £25 each, a little more for 14-19s and whole class group entries.</a:t>
            </a:r>
          </a:p>
          <a:p>
            <a:r>
              <a:rPr lang="en-GB" sz="2800" dirty="0"/>
              <a:t>The theme has wide resonances with environment and religion. </a:t>
            </a:r>
          </a:p>
          <a:p>
            <a:r>
              <a:rPr lang="en-GB" sz="2800" dirty="0"/>
              <a:t>Here are some early pupil entries. </a:t>
            </a:r>
          </a:p>
        </p:txBody>
      </p:sp>
    </p:spTree>
    <p:extLst>
      <p:ext uri="{BB962C8B-B14F-4D97-AF65-F5344CB8AC3E}">
        <p14:creationId xmlns:p14="http://schemas.microsoft.com/office/powerpoint/2010/main" val="34889728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A4B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67129DD-5914-44A1-9A98-3BAF95A10B2C}"/>
              </a:ext>
            </a:extLst>
          </p:cNvPr>
          <p:cNvSpPr>
            <a:spLocks noGrp="1"/>
          </p:cNvSpPr>
          <p:nvPr>
            <p:ph type="title"/>
          </p:nvPr>
        </p:nvSpPr>
        <p:spPr>
          <a:xfrm>
            <a:off x="6820122" y="618681"/>
            <a:ext cx="1960404" cy="4794567"/>
          </a:xfrm>
        </p:spPr>
        <p:txBody>
          <a:bodyPr vert="horz" lIns="91440" tIns="45720" rIns="91440" bIns="45720" rtlCol="0" anchor="ctr">
            <a:normAutofit/>
          </a:bodyPr>
          <a:lstStyle/>
          <a:p>
            <a:pPr fontAlgn="base"/>
            <a:r>
              <a:rPr lang="en-US" sz="1900" b="1" i="0" dirty="0">
                <a:solidFill>
                  <a:srgbClr val="FFFFFF"/>
                </a:solidFill>
                <a:effectLst/>
              </a:rPr>
              <a:t>Louis (5)</a:t>
            </a:r>
            <a:br>
              <a:rPr lang="en-US" sz="1900" b="0" i="0" dirty="0">
                <a:solidFill>
                  <a:srgbClr val="FFFFFF"/>
                </a:solidFill>
                <a:effectLst/>
              </a:rPr>
            </a:br>
            <a:r>
              <a:rPr lang="en-US" sz="1900" b="1" i="0" dirty="0">
                <a:solidFill>
                  <a:srgbClr val="FFFFFF"/>
                </a:solidFill>
                <a:effectLst/>
              </a:rPr>
              <a:t>Limpsfield C of E infant school</a:t>
            </a:r>
            <a:br>
              <a:rPr lang="en-US" sz="1900" b="0" i="0" dirty="0">
                <a:solidFill>
                  <a:srgbClr val="FFFFFF"/>
                </a:solidFill>
                <a:effectLst/>
              </a:rPr>
            </a:br>
            <a:r>
              <a:rPr lang="en-US" sz="1900" b="1" i="0" dirty="0">
                <a:solidFill>
                  <a:srgbClr val="FFFFFF"/>
                </a:solidFill>
                <a:effectLst/>
              </a:rPr>
              <a:t>Beautiful lambs</a:t>
            </a:r>
            <a:br>
              <a:rPr lang="en-US" sz="1900" b="0" i="0" dirty="0">
                <a:solidFill>
                  <a:srgbClr val="FFFFFF"/>
                </a:solidFill>
                <a:effectLst/>
              </a:rPr>
            </a:br>
            <a:r>
              <a:rPr lang="en-US" sz="1900" b="0" i="0" dirty="0">
                <a:solidFill>
                  <a:srgbClr val="FFFFFF"/>
                </a:solidFill>
                <a:effectLst/>
              </a:rPr>
              <a:t>This is my picture of beautiful lambs in Limpsfield.</a:t>
            </a:r>
            <a:br>
              <a:rPr lang="en-US" sz="1900" b="0" i="0" dirty="0">
                <a:solidFill>
                  <a:srgbClr val="FFFFFF"/>
                </a:solidFill>
                <a:effectLst/>
              </a:rPr>
            </a:br>
            <a:r>
              <a:rPr lang="en-US" sz="1900" b="0" i="0" dirty="0">
                <a:solidFill>
                  <a:srgbClr val="FFFFFF"/>
                </a:solidFill>
                <a:effectLst/>
              </a:rPr>
              <a:t>I like them so much especially the little ones.</a:t>
            </a:r>
            <a:br>
              <a:rPr lang="en-US" sz="1900" b="0" i="0" dirty="0">
                <a:solidFill>
                  <a:srgbClr val="FFFFFF"/>
                </a:solidFill>
                <a:effectLst/>
              </a:rPr>
            </a:br>
            <a:r>
              <a:rPr lang="en-US" sz="1900" b="0" i="0" dirty="0">
                <a:solidFill>
                  <a:srgbClr val="FFFFFF"/>
                </a:solidFill>
                <a:effectLst/>
              </a:rPr>
              <a:t>They are so soft when I think of God’s good earth I think of lambs.</a:t>
            </a:r>
            <a:br>
              <a:rPr lang="en-US" sz="1900" b="0" i="0" dirty="0">
                <a:solidFill>
                  <a:srgbClr val="FFFFFF"/>
                </a:solidFill>
                <a:effectLst/>
              </a:rPr>
            </a:br>
            <a:endParaRPr lang="en-US" sz="1900" dirty="0">
              <a:solidFill>
                <a:srgbClr val="FFFFFF"/>
              </a:solidFill>
            </a:endParaRP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A443BEBC-60B0-4BAD-85B1-54016D31CD77}"/>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1990" r="8962" b="3"/>
          <a:stretch/>
        </p:blipFill>
        <p:spPr>
          <a:xfrm>
            <a:off x="732188" y="942538"/>
            <a:ext cx="5372416" cy="4808332"/>
          </a:xfrm>
          <a:prstGeom prst="rect">
            <a:avLst/>
          </a:prstGeom>
          <a:effectLst/>
        </p:spPr>
      </p:pic>
      <p:sp>
        <p:nvSpPr>
          <p:cNvPr id="4" name="Date Placeholder 3">
            <a:extLst>
              <a:ext uri="{FF2B5EF4-FFF2-40B4-BE49-F238E27FC236}">
                <a16:creationId xmlns:a16="http://schemas.microsoft.com/office/drawing/2014/main" id="{58A323A8-D951-4C6F-A4E4-2E3138F722E7}"/>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2699613C-4F44-4FA5-9E85-03F3B8C561E5}" type="datetime1">
              <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600"/>
                </a:spcAft>
                <a:buClrTx/>
                <a:buSzTx/>
                <a:buFontTx/>
                <a:buNone/>
                <a:tabLst/>
                <a:defRPr/>
              </a:pPr>
              <a:t>6/22/2022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5" name="Footer Placeholder 4">
            <a:extLst>
              <a:ext uri="{FF2B5EF4-FFF2-40B4-BE49-F238E27FC236}">
                <a16:creationId xmlns:a16="http://schemas.microsoft.com/office/drawing/2014/main" id="{A870A243-31C8-4FCC-8DA0-48DCFCB1C9B2}"/>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Copyright: RE Today Services</a:t>
            </a:r>
          </a:p>
        </p:txBody>
      </p:sp>
    </p:spTree>
    <p:extLst>
      <p:ext uri="{BB962C8B-B14F-4D97-AF65-F5344CB8AC3E}">
        <p14:creationId xmlns:p14="http://schemas.microsoft.com/office/powerpoint/2010/main" val="3758362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9630"/>
            <a:ext cx="914171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8" y="4119"/>
            <a:ext cx="914171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5D095D3E-C464-41D5-87FA-07742698A72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9141714" cy="6858000"/>
            <a:chOff x="651279" y="598259"/>
            <a:chExt cx="10889442" cy="5680742"/>
          </a:xfrm>
        </p:grpSpPr>
        <p:sp>
          <p:nvSpPr>
            <p:cNvPr id="20" name="Color">
              <a:extLst>
                <a:ext uri="{FF2B5EF4-FFF2-40B4-BE49-F238E27FC236}">
                  <a16:creationId xmlns:a16="http://schemas.microsoft.com/office/drawing/2014/main" id="{7722DCE9-76F1-42AC-AC0A-487CFB0873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Color">
              <a:extLst>
                <a:ext uri="{FF2B5EF4-FFF2-40B4-BE49-F238E27FC236}">
                  <a16:creationId xmlns:a16="http://schemas.microsoft.com/office/drawing/2014/main" id="{B29A5FA1-D0E7-448B-AB7D-032F01D5B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3" name="Color">
            <a:extLst>
              <a:ext uri="{FF2B5EF4-FFF2-40B4-BE49-F238E27FC236}">
                <a16:creationId xmlns:a16="http://schemas.microsoft.com/office/drawing/2014/main" id="{C58F402F-FDB5-409B-8818-B6FCE06E57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03" y="598259"/>
            <a:ext cx="8167081" cy="56807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8D6D38F5-6464-4C02-BB4B-C63105B6B2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rot="5400000">
            <a:off x="4263993" y="906795"/>
            <a:ext cx="3626618" cy="5033644"/>
          </a:xfrm>
          <a:prstGeom prst="rect">
            <a:avLst/>
          </a:prstGeom>
        </p:spPr>
      </p:pic>
      <p:grpSp>
        <p:nvGrpSpPr>
          <p:cNvPr id="25" name="Group 24">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 y="0"/>
            <a:ext cx="9141717" cy="6858000"/>
            <a:chOff x="0" y="0"/>
            <a:chExt cx="12188952" cy="6858000"/>
          </a:xfrm>
        </p:grpSpPr>
        <p:sp>
          <p:nvSpPr>
            <p:cNvPr id="26" name="Freeform: Shape 25">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Freeform: Shape 28">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Freeform: Shape 29">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Freeform: Shape 30">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Freeform: Shape 31">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C91E0240-61C2-4166-A1BB-443FD8813D09}"/>
              </a:ext>
            </a:extLst>
          </p:cNvPr>
          <p:cNvSpPr>
            <a:spLocks noGrp="1"/>
          </p:cNvSpPr>
          <p:nvPr>
            <p:ph type="title"/>
          </p:nvPr>
        </p:nvSpPr>
        <p:spPr>
          <a:xfrm>
            <a:off x="759483" y="842332"/>
            <a:ext cx="2688835" cy="2782056"/>
          </a:xfrm>
          <a:prstGeom prst="ellipse">
            <a:avLst/>
          </a:prstGeom>
        </p:spPr>
        <p:txBody>
          <a:bodyPr vert="horz" lIns="91440" tIns="45720" rIns="91440" bIns="45720" rtlCol="0" anchor="b">
            <a:normAutofit/>
          </a:bodyPr>
          <a:lstStyle/>
          <a:p>
            <a:r>
              <a:rPr lang="en-US" sz="2900" kern="1200">
                <a:solidFill>
                  <a:schemeClr val="tx2"/>
                </a:solidFill>
                <a:latin typeface="+mj-lt"/>
                <a:ea typeface="+mj-ea"/>
                <a:cs typeface="+mj-cs"/>
              </a:rPr>
              <a:t>6 year old: ‘What the Turtle Says’</a:t>
            </a:r>
          </a:p>
        </p:txBody>
      </p:sp>
    </p:spTree>
    <p:extLst>
      <p:ext uri="{BB962C8B-B14F-4D97-AF65-F5344CB8AC3E}">
        <p14:creationId xmlns:p14="http://schemas.microsoft.com/office/powerpoint/2010/main" val="4183837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40" name="Rectangle 22">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19AB42B2-DB8D-4E3C-93D0-66E9174FF8E8}"/>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r="-1" b="29775"/>
          <a:stretch/>
        </p:blipFill>
        <p:spPr>
          <a:xfrm>
            <a:off x="241173" y="320040"/>
            <a:ext cx="8661654" cy="4303462"/>
          </a:xfrm>
          <a:prstGeom prst="rect">
            <a:avLst/>
          </a:prstGeom>
        </p:spPr>
      </p:pic>
      <p:sp>
        <p:nvSpPr>
          <p:cNvPr id="41" name="Rectangle 24">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5">
            <a:extLst>
              <a:ext uri="{FF2B5EF4-FFF2-40B4-BE49-F238E27FC236}">
                <a16:creationId xmlns:a16="http://schemas.microsoft.com/office/drawing/2014/main" id="{0027AEAB-FFFF-4AAD-96DA-497F998CC3A4}"/>
              </a:ext>
            </a:extLst>
          </p:cNvPr>
          <p:cNvSpPr>
            <a:spLocks noGrp="1"/>
          </p:cNvSpPr>
          <p:nvPr>
            <p:ph type="title"/>
          </p:nvPr>
        </p:nvSpPr>
        <p:spPr>
          <a:xfrm>
            <a:off x="630936" y="5009083"/>
            <a:ext cx="2167128" cy="1345997"/>
          </a:xfrm>
        </p:spPr>
        <p:txBody>
          <a:bodyPr vert="horz" lIns="91440" tIns="45720" rIns="91440" bIns="45720" rtlCol="0" anchor="ctr">
            <a:normAutofit/>
          </a:bodyPr>
          <a:lstStyle/>
          <a:p>
            <a:endParaRPr lang="en-US" sz="2300">
              <a:solidFill>
                <a:schemeClr val="bg1"/>
              </a:solidFill>
            </a:endParaRPr>
          </a:p>
        </p:txBody>
      </p:sp>
      <p:cxnSp>
        <p:nvCxnSpPr>
          <p:cNvPr id="42" name="Straight Connector 26">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B2C6140-B865-4ABB-8F12-3FE5DE7176E8}"/>
              </a:ext>
            </a:extLst>
          </p:cNvPr>
          <p:cNvSpPr txBox="1"/>
          <p:nvPr/>
        </p:nvSpPr>
        <p:spPr>
          <a:xfrm>
            <a:off x="3284982" y="5009083"/>
            <a:ext cx="5232654" cy="1345997"/>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Lydia (6)  Tree of Peace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“I chose this title because the colours look calm like peace – especially the purple. Doing this picture helped me think about my family and how everything in the world is connected. We are spoiling the earth a bit – we are even making the weather go wrong! I hope people will notice that trees bring peace and calm in the world. The blue reminds me of the sky. We all need to look after it”.</a:t>
            </a:r>
          </a:p>
        </p:txBody>
      </p:sp>
      <p:sp>
        <p:nvSpPr>
          <p:cNvPr id="2" name="Date Placeholder 1">
            <a:extLst>
              <a:ext uri="{FF2B5EF4-FFF2-40B4-BE49-F238E27FC236}">
                <a16:creationId xmlns:a16="http://schemas.microsoft.com/office/drawing/2014/main" id="{12830C29-7D3B-4609-A061-85B3ADDF154B}"/>
              </a:ext>
            </a:extLst>
          </p:cNvPr>
          <p:cNvSpPr>
            <a:spLocks noGrp="1"/>
          </p:cNvSpPr>
          <p:nvPr>
            <p:ph type="dt" sz="half" idx="10"/>
          </p:nvPr>
        </p:nvSpPr>
        <p:spPr>
          <a:xfrm>
            <a:off x="630936" y="6556248"/>
            <a:ext cx="2057400" cy="274320"/>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9D26E350-3A19-42F0-B68C-BE99595C8ADF}" type="datetime1">
              <a:rPr kumimoji="0" lang="en-US" sz="1200" b="0" i="0" u="none" strike="noStrike" kern="1200" cap="none" spc="0" normalizeH="0" baseline="0" noProof="0" smtClean="0">
                <a:ln>
                  <a:noFill/>
                </a:ln>
                <a:solidFill>
                  <a:prstClr val="white">
                    <a:alpha val="70000"/>
                  </a:prstClr>
                </a:solidFill>
                <a:effectLst/>
                <a:uLnTx/>
                <a:uFillTx/>
                <a:latin typeface="Calibri" panose="020F0502020204030204"/>
                <a:ea typeface="+mn-ea"/>
                <a:cs typeface="Arial" panose="020B0604020202020204" pitchFamily="34" charset="0"/>
              </a:rPr>
              <a:pPr marL="0" marR="0" lvl="0" indent="0" algn="l" defTabSz="914400" rtl="0" eaLnBrk="1" fontAlgn="auto" latinLnBrk="0" hangingPunct="1">
                <a:lnSpc>
                  <a:spcPct val="100000"/>
                </a:lnSpc>
                <a:spcBef>
                  <a:spcPts val="0"/>
                </a:spcBef>
                <a:spcAft>
                  <a:spcPts val="600"/>
                </a:spcAft>
                <a:buClrTx/>
                <a:buSzTx/>
                <a:buFontTx/>
                <a:buNone/>
                <a:tabLst/>
                <a:defRPr/>
              </a:pPr>
              <a:t>6/22/2022</a:t>
            </a:fld>
            <a:endParaRPr kumimoji="0" lang="en-US" sz="1200" b="0" i="0" u="none" strike="noStrike" kern="1200" cap="none" spc="0" normalizeH="0" baseline="0" noProof="0">
              <a:ln>
                <a:noFill/>
              </a:ln>
              <a:solidFill>
                <a:prstClr val="white">
                  <a:alpha val="70000"/>
                </a:prstClr>
              </a:solidFill>
              <a:effectLst/>
              <a:uLnTx/>
              <a:uFillTx/>
              <a:latin typeface="Calibri" panose="020F0502020204030204"/>
              <a:ea typeface="+mn-ea"/>
              <a:cs typeface="Arial" panose="020B0604020202020204" pitchFamily="34" charset="0"/>
            </a:endParaRPr>
          </a:p>
        </p:txBody>
      </p:sp>
      <p:sp>
        <p:nvSpPr>
          <p:cNvPr id="3" name="Footer Placeholder 2">
            <a:extLst>
              <a:ext uri="{FF2B5EF4-FFF2-40B4-BE49-F238E27FC236}">
                <a16:creationId xmlns:a16="http://schemas.microsoft.com/office/drawing/2014/main" id="{6B038E93-AD2A-4A25-91C8-46DCCCDDD156}"/>
              </a:ext>
            </a:extLst>
          </p:cNvPr>
          <p:cNvSpPr>
            <a:spLocks noGrp="1"/>
          </p:cNvSpPr>
          <p:nvPr>
            <p:ph type="ftr" sz="quarter" idx="11"/>
          </p:nvPr>
        </p:nvSpPr>
        <p:spPr>
          <a:xfrm>
            <a:off x="3284981" y="6556248"/>
            <a:ext cx="3429000" cy="274320"/>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white">
                    <a:alpha val="70000"/>
                  </a:prstClr>
                </a:solidFill>
                <a:effectLst/>
                <a:uLnTx/>
                <a:uFillTx/>
                <a:latin typeface="Calibri" panose="020F0502020204030204"/>
                <a:ea typeface="+mn-ea"/>
                <a:cs typeface="Arial" panose="020B0604020202020204" pitchFamily="34" charset="0"/>
              </a:rPr>
              <a:t>Copyright: RE Today Services</a:t>
            </a:r>
          </a:p>
        </p:txBody>
      </p:sp>
      <p:sp>
        <p:nvSpPr>
          <p:cNvPr id="4" name="Slide Number Placeholder 3">
            <a:extLst>
              <a:ext uri="{FF2B5EF4-FFF2-40B4-BE49-F238E27FC236}">
                <a16:creationId xmlns:a16="http://schemas.microsoft.com/office/drawing/2014/main" id="{2B492114-3EE7-4B7C-BFB7-476A6FEDFF8A}"/>
              </a:ext>
            </a:extLst>
          </p:cNvPr>
          <p:cNvSpPr>
            <a:spLocks noGrp="1"/>
          </p:cNvSpPr>
          <p:nvPr>
            <p:ph type="sldNum" sz="quarter" idx="12"/>
          </p:nvPr>
        </p:nvSpPr>
        <p:spPr>
          <a:xfrm>
            <a:off x="7896498" y="6556248"/>
            <a:ext cx="621138" cy="27432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E351DC0-1B29-462F-BCB7-42FF4347F890}" type="slidenum">
              <a:rPr kumimoji="0" lang="en-US" sz="1200" b="0" i="0" u="none" strike="noStrike" kern="1200" cap="none" spc="0" normalizeH="0" baseline="0" noProof="0" smtClean="0">
                <a:ln>
                  <a:noFill/>
                </a:ln>
                <a:solidFill>
                  <a:prstClr val="white">
                    <a:alpha val="70000"/>
                  </a:prstClr>
                </a:solidFill>
                <a:effectLst/>
                <a:uLnTx/>
                <a:uFillTx/>
                <a:latin typeface="Calibri" panose="020F0502020204030204"/>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5</a:t>
            </a:fld>
            <a:endParaRPr kumimoji="0" lang="en-US" sz="1200" b="0" i="0" u="none" strike="noStrike" kern="1200" cap="none" spc="0" normalizeH="0" baseline="0" noProof="0">
              <a:ln>
                <a:noFill/>
              </a:ln>
              <a:solidFill>
                <a:prstClr val="white">
                  <a:alpha val="70000"/>
                </a:prstClr>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405776971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305C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30F4A5-FA7F-48AA-A2FD-AC9BFE2EB9E1}"/>
              </a:ext>
            </a:extLst>
          </p:cNvPr>
          <p:cNvSpPr>
            <a:spLocks noGrp="1"/>
          </p:cNvSpPr>
          <p:nvPr>
            <p:ph type="title"/>
          </p:nvPr>
        </p:nvSpPr>
        <p:spPr>
          <a:xfrm>
            <a:off x="6820122" y="618681"/>
            <a:ext cx="1960404" cy="4794567"/>
          </a:xfrm>
        </p:spPr>
        <p:txBody>
          <a:bodyPr vert="horz" lIns="91440" tIns="45720" rIns="91440" bIns="45720" rtlCol="0" anchor="ctr">
            <a:normAutofit/>
          </a:bodyPr>
          <a:lstStyle/>
          <a:p>
            <a:r>
              <a:rPr lang="en-US" sz="1500" dirty="0">
                <a:solidFill>
                  <a:srgbClr val="FFFFFF"/>
                </a:solidFill>
              </a:rPr>
              <a:t>Mia (6)</a:t>
            </a:r>
            <a:br>
              <a:rPr lang="en-US" sz="1500" dirty="0">
                <a:solidFill>
                  <a:srgbClr val="FFFFFF"/>
                </a:solidFill>
              </a:rPr>
            </a:br>
            <a:br>
              <a:rPr lang="en-US" sz="1500" dirty="0">
                <a:solidFill>
                  <a:srgbClr val="FFFFFF"/>
                </a:solidFill>
              </a:rPr>
            </a:br>
            <a:r>
              <a:rPr lang="en-US" sz="1500" dirty="0" err="1">
                <a:solidFill>
                  <a:srgbClr val="FFFFFF"/>
                </a:solidFill>
              </a:rPr>
              <a:t>Wembrook</a:t>
            </a:r>
            <a:r>
              <a:rPr lang="en-US" sz="1500" dirty="0">
                <a:solidFill>
                  <a:srgbClr val="FFFFFF"/>
                </a:solidFill>
              </a:rPr>
              <a:t> Primary School</a:t>
            </a:r>
            <a:br>
              <a:rPr lang="en-US" sz="1500" dirty="0">
                <a:solidFill>
                  <a:srgbClr val="FFFFFF"/>
                </a:solidFill>
              </a:rPr>
            </a:br>
            <a:br>
              <a:rPr lang="en-US" sz="1500" dirty="0">
                <a:solidFill>
                  <a:srgbClr val="FFFFFF"/>
                </a:solidFill>
              </a:rPr>
            </a:br>
            <a:r>
              <a:rPr lang="en-US" sz="1500" dirty="0">
                <a:solidFill>
                  <a:srgbClr val="FFFFFF"/>
                </a:solidFill>
              </a:rPr>
              <a:t>He will give you a present</a:t>
            </a:r>
            <a:br>
              <a:rPr lang="en-US" sz="1500" dirty="0">
                <a:solidFill>
                  <a:srgbClr val="FFFFFF"/>
                </a:solidFill>
              </a:rPr>
            </a:br>
            <a:br>
              <a:rPr lang="en-US" sz="1500" dirty="0">
                <a:solidFill>
                  <a:srgbClr val="FFFFFF"/>
                </a:solidFill>
              </a:rPr>
            </a:br>
            <a:r>
              <a:rPr lang="en-US" sz="1500" dirty="0">
                <a:solidFill>
                  <a:srgbClr val="FFFFFF"/>
                </a:solidFill>
              </a:rPr>
              <a:t>I love animals a lot, the world is the most important thing in my painting. God is a very nice person and he has no shows, his job is to keep everyone safe. We can’t see God but we know he is always there, he’s watching us. He is watching the people who are nice, then he will give you a present I think</a:t>
            </a:r>
          </a:p>
        </p:txBody>
      </p:sp>
      <p:sp>
        <p:nvSpPr>
          <p:cNvPr id="1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015" y="484632"/>
            <a:ext cx="6096762"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Content Placeholder 5">
            <a:extLst>
              <a:ext uri="{FF2B5EF4-FFF2-40B4-BE49-F238E27FC236}">
                <a16:creationId xmlns:a16="http://schemas.microsoft.com/office/drawing/2014/main" id="{373C4D41-E1F4-43F4-9E65-097A944E25D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l="10208" r="13816" b="2"/>
          <a:stretch/>
        </p:blipFill>
        <p:spPr>
          <a:xfrm>
            <a:off x="732188" y="942538"/>
            <a:ext cx="5372416" cy="4808332"/>
          </a:xfrm>
          <a:prstGeom prst="rect">
            <a:avLst/>
          </a:prstGeom>
          <a:effectLst/>
        </p:spPr>
      </p:pic>
      <p:sp>
        <p:nvSpPr>
          <p:cNvPr id="4" name="Date Placeholder 3">
            <a:extLst>
              <a:ext uri="{FF2B5EF4-FFF2-40B4-BE49-F238E27FC236}">
                <a16:creationId xmlns:a16="http://schemas.microsoft.com/office/drawing/2014/main" id="{092EBDD4-52B3-4BAA-BC0E-FFAEDA7D995C}"/>
              </a:ext>
            </a:extLst>
          </p:cNvPr>
          <p:cNvSpPr>
            <a:spLocks noGrp="1"/>
          </p:cNvSpPr>
          <p:nvPr>
            <p:ph type="dt" sz="half" idx="10"/>
          </p:nvPr>
        </p:nvSpPr>
        <p:spPr>
          <a:xfrm>
            <a:off x="628650" y="6356350"/>
            <a:ext cx="2057400" cy="365125"/>
          </a:xfrm>
        </p:spPr>
        <p:txBody>
          <a:bodyPr vert="horz" lIns="91440" tIns="45720" rIns="91440" bIns="45720" rtlCol="0" anchor="ctr">
            <a:norm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fld id="{2699613C-4F44-4FA5-9E85-03F3B8C561E5}" type="datetime1">
              <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pPr marL="0" marR="0" lvl="0" indent="0" algn="l" defTabSz="457200" rtl="0" eaLnBrk="1" fontAlgn="auto" latinLnBrk="0" hangingPunct="1">
                <a:lnSpc>
                  <a:spcPct val="100000"/>
                </a:lnSpc>
                <a:spcBef>
                  <a:spcPts val="0"/>
                </a:spcBef>
                <a:spcAft>
                  <a:spcPts val="600"/>
                </a:spcAft>
                <a:buClrTx/>
                <a:buSzTx/>
                <a:buFontTx/>
                <a:buNone/>
                <a:tabLst/>
                <a:defRPr/>
              </a:pPr>
              <a:t>6/22/2022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
        <p:nvSpPr>
          <p:cNvPr id="5" name="Footer Placeholder 4">
            <a:extLst>
              <a:ext uri="{FF2B5EF4-FFF2-40B4-BE49-F238E27FC236}">
                <a16:creationId xmlns:a16="http://schemas.microsoft.com/office/drawing/2014/main" id="{B4E58C9E-563A-4614-BA7A-4E3148D8D85F}"/>
              </a:ext>
            </a:extLst>
          </p:cNvPr>
          <p:cNvSpPr>
            <a:spLocks noGrp="1"/>
          </p:cNvSpPr>
          <p:nvPr>
            <p:ph type="ftr" sz="quarter" idx="11"/>
          </p:nvPr>
        </p:nvSpPr>
        <p:spPr>
          <a:xfrm>
            <a:off x="3028950" y="6356350"/>
            <a:ext cx="3086100" cy="365125"/>
          </a:xfrm>
        </p:spPr>
        <p:txBody>
          <a:bodyPr vert="horz" lIns="91440" tIns="45720" rIns="91440" bIns="45720" rtlCol="0" anchor="ctr">
            <a:norm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rPr>
              <a:t>Copyright: RE Today Services</a:t>
            </a:r>
          </a:p>
        </p:txBody>
      </p:sp>
    </p:spTree>
    <p:extLst>
      <p:ext uri="{BB962C8B-B14F-4D97-AF65-F5344CB8AC3E}">
        <p14:creationId xmlns:p14="http://schemas.microsoft.com/office/powerpoint/2010/main" val="2622092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23460"/>
            <a:ext cx="9144000" cy="6909925"/>
          </a:xfrm>
          <a:prstGeom prst="rect">
            <a:avLst/>
          </a:prstGeom>
        </p:spPr>
      </p:pic>
      <p:pic>
        <p:nvPicPr>
          <p:cNvPr id="2" name="Picture 1">
            <a:extLst>
              <a:ext uri="{FF2B5EF4-FFF2-40B4-BE49-F238E27FC236}">
                <a16:creationId xmlns:a16="http://schemas.microsoft.com/office/drawing/2014/main" id="{E4E00E7C-66FB-424F-8B6C-F012FAACDD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87424"/>
            <a:ext cx="9245917" cy="5760640"/>
          </a:xfrm>
          <a:prstGeom prst="rect">
            <a:avLst/>
          </a:prstGeom>
        </p:spPr>
      </p:pic>
      <p:grpSp>
        <p:nvGrpSpPr>
          <p:cNvPr id="3" name="Group 2">
            <a:extLst>
              <a:ext uri="{FF2B5EF4-FFF2-40B4-BE49-F238E27FC236}">
                <a16:creationId xmlns:a16="http://schemas.microsoft.com/office/drawing/2014/main" id="{27087031-0089-484F-8777-2B933FDD4BF2}"/>
              </a:ext>
            </a:extLst>
          </p:cNvPr>
          <p:cNvGrpSpPr/>
          <p:nvPr/>
        </p:nvGrpSpPr>
        <p:grpSpPr>
          <a:xfrm rot="21420684">
            <a:off x="55797" y="4540867"/>
            <a:ext cx="9181564" cy="2679967"/>
            <a:chOff x="-1150890" y="364311"/>
            <a:chExt cx="9076074" cy="2679967"/>
          </a:xfrm>
        </p:grpSpPr>
        <p:pic>
          <p:nvPicPr>
            <p:cNvPr id="8" name="Picture 7"/>
            <p:cNvPicPr>
              <a:picLocks noChangeAspect="1"/>
            </p:cNvPicPr>
            <p:nvPr/>
          </p:nvPicPr>
          <p:blipFill rotWithShape="1">
            <a:blip r:embed="rId4" cstate="email">
              <a:extLst>
                <a:ext uri="{BEBA8EAE-BF5A-486C-A8C5-ECC9F3942E4B}">
                  <a14:imgProps xmlns:a14="http://schemas.microsoft.com/office/drawing/2010/main">
                    <a14:imgLayer r:embed="rId5">
                      <a14:imgEffect>
                        <a14:colorTemperature colorTemp="72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rot="181697">
              <a:off x="-1150890" y="364311"/>
              <a:ext cx="9076074" cy="26799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p:cNvSpPr txBox="1"/>
            <p:nvPr/>
          </p:nvSpPr>
          <p:spPr>
            <a:xfrm rot="170542">
              <a:off x="-1106450" y="487475"/>
              <a:ext cx="8694057" cy="2062103"/>
            </a:xfrm>
            <a:prstGeom prst="rect">
              <a:avLst/>
            </a:prstGeom>
            <a:noFill/>
          </p:spPr>
          <p:txBody>
            <a:bodyPr wrap="square" anchor="ctr">
              <a:spAutoFit/>
            </a:bodyPr>
            <a:lstStyle/>
            <a:p>
              <a:pPr eaLnBrk="1" hangingPunct="1">
                <a:defRPr/>
              </a:pPr>
              <a:r>
                <a:rPr lang="en-GB" sz="1600" dirty="0">
                  <a:solidFill>
                    <a:schemeClr val="accent4"/>
                  </a:solidFill>
                  <a:latin typeface="Arial Rounded MT Bold" panose="020F0704030504030204" pitchFamily="34" charset="0"/>
                </a:rPr>
                <a:t>Charles, age 8 from </a:t>
              </a:r>
              <a:r>
                <a:rPr lang="en-GB" sz="1600" dirty="0">
                  <a:solidFill>
                    <a:srgbClr val="C00000"/>
                  </a:solidFill>
                  <a:latin typeface="Arial Rounded MT Bold" panose="020F0704030504030204" pitchFamily="34" charset="0"/>
                </a:rPr>
                <a:t>St James Junior School</a:t>
              </a:r>
              <a:r>
                <a:rPr lang="en-GB" sz="1600" dirty="0">
                  <a:solidFill>
                    <a:schemeClr val="accent4"/>
                  </a:solidFill>
                  <a:latin typeface="Arial Rounded MT Bold" panose="020F0704030504030204" pitchFamily="34" charset="0"/>
                </a:rPr>
                <a:t>, made his artwork with the help of his classmates.</a:t>
              </a:r>
            </a:p>
            <a:p>
              <a:pPr eaLnBrk="1" hangingPunct="1">
                <a:defRPr/>
              </a:pPr>
              <a:r>
                <a:rPr lang="en-GB" sz="1600" b="1" dirty="0"/>
                <a:t>I do not believe in any religion or any God…After oceans arose and the first life forms appeared like fish and the Turtle I (with the help of my class) have created. The humans evolved from the life forms in the ocean and started inventing materials such as plastic. These plastics are destroying sea life and we have showed that in our artwork, that the turtle is covered and made from plastic. All the creatures are slowly dying, and they have the same value as humans. I believe if there was a God, would he really let this happen?</a:t>
              </a:r>
              <a:endParaRPr lang="en-GB" sz="1600" b="1" dirty="0">
                <a:solidFill>
                  <a:schemeClr val="accent4"/>
                </a:solidFill>
                <a:latin typeface="Arial Rounded MT Bold" panose="020F0704030504030204" pitchFamily="34" charset="0"/>
              </a:endParaRPr>
            </a:p>
          </p:txBody>
        </p:sp>
      </p:grpSp>
    </p:spTree>
    <p:extLst>
      <p:ext uri="{BB962C8B-B14F-4D97-AF65-F5344CB8AC3E}">
        <p14:creationId xmlns:p14="http://schemas.microsoft.com/office/powerpoint/2010/main" val="2951174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p:nvPr/>
        </p:nvSpPr>
        <p:spPr>
          <a:xfrm>
            <a:off x="562450" y="946050"/>
            <a:ext cx="3649510" cy="5435278"/>
          </a:xfrm>
          <a:prstGeom prst="rect">
            <a:avLst/>
          </a:prstGeom>
          <a:noFill/>
          <a:ln>
            <a:noFill/>
          </a:ln>
        </p:spPr>
        <p:txBody>
          <a:bodyPr spcFirstLastPara="1" wrap="square" lIns="91425" tIns="91425" rIns="91425" bIns="91425" anchor="t" anchorCtr="0">
            <a:noAutofit/>
          </a:bodyPr>
          <a:lstStyle/>
          <a:p>
            <a:pPr>
              <a:lnSpc>
                <a:spcPct val="107916"/>
              </a:lnSpc>
              <a:spcBef>
                <a:spcPts val="0"/>
              </a:spcBef>
              <a:spcAft>
                <a:spcPts val="0"/>
              </a:spcAft>
            </a:pPr>
            <a:r>
              <a:rPr lang="en-GB" b="1" u="sng" dirty="0">
                <a:solidFill>
                  <a:schemeClr val="dk1"/>
                </a:solidFill>
                <a:latin typeface="Calibri"/>
                <a:ea typeface="Calibri"/>
                <a:cs typeface="Calibri"/>
                <a:sym typeface="Calibri"/>
              </a:rPr>
              <a:t>The Tree of Life </a:t>
            </a:r>
            <a:r>
              <a:rPr lang="en-GB" dirty="0">
                <a:solidFill>
                  <a:schemeClr val="dk1"/>
                </a:solidFill>
                <a:latin typeface="Calibri"/>
                <a:ea typeface="Calibri"/>
                <a:cs typeface="Calibri"/>
                <a:sym typeface="Calibri"/>
              </a:rPr>
              <a:t>Rosie is 8</a:t>
            </a:r>
            <a:endParaRPr dirty="0">
              <a:solidFill>
                <a:schemeClr val="dk1"/>
              </a:solidFill>
              <a:latin typeface="Calibri"/>
              <a:ea typeface="Calibri"/>
              <a:cs typeface="Calibri"/>
              <a:sym typeface="Calibri"/>
            </a:endParaRPr>
          </a:p>
          <a:p>
            <a:pPr>
              <a:lnSpc>
                <a:spcPct val="107916"/>
              </a:lnSpc>
              <a:spcBef>
                <a:spcPts val="800"/>
              </a:spcBef>
              <a:spcAft>
                <a:spcPts val="0"/>
              </a:spcAft>
            </a:pPr>
            <a:r>
              <a:rPr lang="en-GB" dirty="0">
                <a:solidFill>
                  <a:schemeClr val="dk1"/>
                </a:solidFill>
                <a:latin typeface="Calibri"/>
                <a:ea typeface="Calibri"/>
                <a:cs typeface="Calibri"/>
                <a:sym typeface="Calibri"/>
              </a:rPr>
              <a:t>"The tree can be seen as the centre of the earth where every animal and person rely upon the tree and look to it to give them shelter, food and oxygen. The tree needs people and animals to treat it respectfully and honourably so that it is able to do these things for many centuries to come, filling the world with life and laughter and making God’s earth a happy place.</a:t>
            </a:r>
            <a:endParaRPr dirty="0">
              <a:solidFill>
                <a:schemeClr val="dk1"/>
              </a:solidFill>
              <a:latin typeface="Calibri"/>
              <a:ea typeface="Calibri"/>
              <a:cs typeface="Calibri"/>
              <a:sym typeface="Calibri"/>
            </a:endParaRPr>
          </a:p>
          <a:p>
            <a:pPr>
              <a:lnSpc>
                <a:spcPct val="107916"/>
              </a:lnSpc>
              <a:spcBef>
                <a:spcPts val="800"/>
              </a:spcBef>
              <a:spcAft>
                <a:spcPts val="800"/>
              </a:spcAft>
            </a:pPr>
            <a:r>
              <a:rPr lang="en-GB" dirty="0">
                <a:solidFill>
                  <a:schemeClr val="dk1"/>
                </a:solidFill>
                <a:latin typeface="Calibri"/>
                <a:ea typeface="Calibri"/>
                <a:cs typeface="Calibri"/>
                <a:sym typeface="Calibri"/>
              </a:rPr>
              <a:t>If we do not respect our earth with the animals, insects, plants and trees on it the earth will never recover and slowly crumble away leaving only destruction behind.”</a:t>
            </a:r>
            <a:endParaRPr dirty="0"/>
          </a:p>
        </p:txBody>
      </p:sp>
      <p:pic>
        <p:nvPicPr>
          <p:cNvPr id="69" name="Google Shape;69;p15"/>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4427984" y="188640"/>
            <a:ext cx="4536504" cy="597666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380226" y="3144575"/>
            <a:ext cx="2356449" cy="2814750"/>
          </a:xfrm>
          <a:prstGeom prst="rect">
            <a:avLst/>
          </a:prstGeom>
          <a:noFill/>
          <a:ln>
            <a:noFill/>
          </a:ln>
        </p:spPr>
      </p:pic>
      <p:pic>
        <p:nvPicPr>
          <p:cNvPr id="75" name="Google Shape;75;p16"/>
          <p:cNvPicPr preferRelativeResize="0"/>
          <p:nvPr/>
        </p:nvPicPr>
        <p:blipFill>
          <a:blip r:embed="rId4" cstate="email">
            <a:alphaModFix/>
            <a:extLst>
              <a:ext uri="{28A0092B-C50C-407E-A947-70E740481C1C}">
                <a14:useLocalDpi xmlns:a14="http://schemas.microsoft.com/office/drawing/2010/main"/>
              </a:ext>
            </a:extLst>
          </a:blip>
          <a:stretch>
            <a:fillRect/>
          </a:stretch>
        </p:blipFill>
        <p:spPr>
          <a:xfrm>
            <a:off x="6522023" y="928250"/>
            <a:ext cx="2469576" cy="2888024"/>
          </a:xfrm>
          <a:prstGeom prst="rect">
            <a:avLst/>
          </a:prstGeom>
          <a:noFill/>
          <a:ln>
            <a:noFill/>
          </a:ln>
        </p:spPr>
      </p:pic>
      <p:pic>
        <p:nvPicPr>
          <p:cNvPr id="76" name="Google Shape;76;p16"/>
          <p:cNvPicPr preferRelativeResize="0"/>
          <p:nvPr/>
        </p:nvPicPr>
        <p:blipFill>
          <a:blip r:embed="rId5" cstate="email">
            <a:alphaModFix/>
            <a:extLst>
              <a:ext uri="{28A0092B-C50C-407E-A947-70E740481C1C}">
                <a14:useLocalDpi xmlns:a14="http://schemas.microsoft.com/office/drawing/2010/main"/>
              </a:ext>
            </a:extLst>
          </a:blip>
          <a:stretch>
            <a:fillRect/>
          </a:stretch>
        </p:blipFill>
        <p:spPr>
          <a:xfrm>
            <a:off x="71001" y="928253"/>
            <a:ext cx="1830975" cy="2456999"/>
          </a:xfrm>
          <a:prstGeom prst="rect">
            <a:avLst/>
          </a:prstGeom>
          <a:noFill/>
          <a:ln>
            <a:noFill/>
          </a:ln>
        </p:spPr>
      </p:pic>
      <p:pic>
        <p:nvPicPr>
          <p:cNvPr id="77" name="Google Shape;77;p16"/>
          <p:cNvPicPr preferRelativeResize="0"/>
          <p:nvPr/>
        </p:nvPicPr>
        <p:blipFill>
          <a:blip r:embed="rId6" cstate="email">
            <a:alphaModFix/>
            <a:extLst>
              <a:ext uri="{28A0092B-C50C-407E-A947-70E740481C1C}">
                <a14:useLocalDpi xmlns:a14="http://schemas.microsoft.com/office/drawing/2010/main"/>
              </a:ext>
            </a:extLst>
          </a:blip>
          <a:stretch>
            <a:fillRect/>
          </a:stretch>
        </p:blipFill>
        <p:spPr>
          <a:xfrm>
            <a:off x="2736676" y="1009651"/>
            <a:ext cx="2110801" cy="2770875"/>
          </a:xfrm>
          <a:prstGeom prst="rect">
            <a:avLst/>
          </a:prstGeom>
          <a:noFill/>
          <a:ln>
            <a:noFill/>
          </a:ln>
        </p:spPr>
      </p:pic>
      <p:pic>
        <p:nvPicPr>
          <p:cNvPr id="78" name="Google Shape;78;p16"/>
          <p:cNvPicPr preferRelativeResize="0"/>
          <p:nvPr/>
        </p:nvPicPr>
        <p:blipFill>
          <a:blip r:embed="rId7" cstate="email">
            <a:alphaModFix/>
            <a:extLst>
              <a:ext uri="{28A0092B-C50C-407E-A947-70E740481C1C}">
                <a14:useLocalDpi xmlns:a14="http://schemas.microsoft.com/office/drawing/2010/main"/>
              </a:ext>
            </a:extLst>
          </a:blip>
          <a:stretch>
            <a:fillRect/>
          </a:stretch>
        </p:blipFill>
        <p:spPr>
          <a:xfrm>
            <a:off x="4572011" y="3033912"/>
            <a:ext cx="2197965" cy="2888024"/>
          </a:xfrm>
          <a:prstGeom prst="rect">
            <a:avLst/>
          </a:prstGeom>
          <a:noFill/>
          <a:ln>
            <a:noFill/>
          </a:ln>
        </p:spPr>
      </p:pic>
      <p:pic>
        <p:nvPicPr>
          <p:cNvPr id="79" name="Google Shape;79;p16"/>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a:off x="6993900" y="4183325"/>
            <a:ext cx="1997700" cy="1741115"/>
          </a:xfrm>
          <a:prstGeom prst="rect">
            <a:avLst/>
          </a:prstGeom>
          <a:noFill/>
          <a:ln>
            <a:noFill/>
          </a:ln>
        </p:spPr>
      </p:pic>
      <p:pic>
        <p:nvPicPr>
          <p:cNvPr id="80" name="Google Shape;80;p16"/>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2660724" y="4148450"/>
            <a:ext cx="1911286" cy="1810862"/>
          </a:xfrm>
          <a:prstGeom prst="rect">
            <a:avLst/>
          </a:prstGeom>
          <a:noFill/>
          <a:ln>
            <a:noFill/>
          </a:ln>
        </p:spPr>
      </p:pic>
      <p:sp>
        <p:nvSpPr>
          <p:cNvPr id="81" name="Google Shape;81;p16"/>
          <p:cNvSpPr txBox="1"/>
          <p:nvPr/>
        </p:nvSpPr>
        <p:spPr>
          <a:xfrm>
            <a:off x="5103625" y="1227275"/>
            <a:ext cx="1418400" cy="1569000"/>
          </a:xfrm>
          <a:prstGeom prst="rect">
            <a:avLst/>
          </a:prstGeom>
          <a:noFill/>
          <a:ln>
            <a:noFill/>
          </a:ln>
        </p:spPr>
        <p:txBody>
          <a:bodyPr spcFirstLastPara="1" wrap="square" lIns="91425" tIns="91425" rIns="91425" bIns="91425" anchor="t" anchorCtr="0">
            <a:noAutofit/>
          </a:bodyPr>
          <a:lstStyle/>
          <a:p>
            <a:pPr>
              <a:spcBef>
                <a:spcPts val="0"/>
              </a:spcBef>
              <a:spcAft>
                <a:spcPts val="0"/>
              </a:spcAft>
            </a:pPr>
            <a:r>
              <a:rPr lang="en-GB"/>
              <a:t>Rosie’s art close up!</a:t>
            </a:r>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RE Today Services MASTER Powerpoint template">
  <a:themeElements>
    <a:clrScheme name="Custom 2">
      <a:dk1>
        <a:srgbClr val="2C2C2C"/>
      </a:dk1>
      <a:lt1>
        <a:srgbClr val="6699FF"/>
      </a:lt1>
      <a:dk2>
        <a:srgbClr val="FFFFFF"/>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Custom 1">
      <a:majorFont>
        <a:latin typeface="Calibri"/>
        <a:ea typeface=""/>
        <a:cs typeface=""/>
      </a:majorFont>
      <a:minorFont>
        <a:latin typeface="Calibri"/>
        <a:ea typeface=""/>
        <a:cs typeface=""/>
      </a:minorFont>
    </a:fontScheme>
    <a:fmtScheme name="Banded">
      <a:fillStyleLst>
        <a:solidFill>
          <a:schemeClr val="phClr"/>
        </a:solidFill>
        <a:gradFill rotWithShape="1">
          <a:gsLst>
            <a:gs pos="0">
              <a:schemeClr val="phClr">
                <a:tint val="65000"/>
                <a:satMod val="120000"/>
                <a:lumMod val="107000"/>
              </a:schemeClr>
            </a:gs>
            <a:gs pos="50000">
              <a:schemeClr val="phClr">
                <a:tint val="70000"/>
                <a:satMod val="124000"/>
                <a:lumMod val="103000"/>
              </a:schemeClr>
            </a:gs>
            <a:gs pos="100000">
              <a:schemeClr val="phClr">
                <a:tint val="85000"/>
                <a:satMod val="120000"/>
                <a:lumMod val="100000"/>
              </a:schemeClr>
            </a:gs>
          </a:gsLst>
          <a:lin ang="5400000" scaled="0"/>
        </a:gradFill>
        <a:gradFill rotWithShape="1">
          <a:gsLst>
            <a:gs pos="0">
              <a:schemeClr val="phClr">
                <a:tint val="85000"/>
                <a:shade val="98000"/>
                <a:satMod val="110000"/>
                <a:lumMod val="103000"/>
              </a:schemeClr>
            </a:gs>
            <a:gs pos="50000">
              <a:schemeClr val="phClr">
                <a:shade val="85000"/>
                <a:satMod val="105000"/>
                <a:lumMod val="100000"/>
              </a:schemeClr>
            </a:gs>
            <a:gs pos="100000">
              <a:schemeClr val="phClr">
                <a:shade val="60000"/>
                <a:satMod val="12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15875" dir="5400000" algn="ctr" rotWithShape="0">
              <a:srgbClr val="000000">
                <a:alpha val="68000"/>
              </a:srgbClr>
            </a:outerShdw>
          </a:effectLst>
        </a:effectStyle>
        <a:effectStyle>
          <a:effectLst>
            <a:outerShdw blurRad="88900" dist="27940" dir="5400000" algn="ctr" rotWithShape="0">
              <a:srgbClr val="000000">
                <a:alpha val="63000"/>
              </a:srgbClr>
            </a:outerShdw>
          </a:effectLst>
        </a:effectStyle>
      </a:effectStyleLst>
      <a:bgFillStyleLst>
        <a:solidFill>
          <a:schemeClr val="phClr"/>
        </a:solidFill>
        <a:blipFill rotWithShape="1">
          <a:blip xmlns:r="http://schemas.openxmlformats.org/officeDocument/2006/relationships" r:embed="rId1">
            <a:duotone>
              <a:schemeClr val="phClr"/>
              <a:schemeClr val="phClr">
                <a:shade val="91000"/>
                <a:satMod val="105000"/>
              </a:schemeClr>
            </a:duotone>
          </a:blip>
          <a:tile tx="0" ty="0" sx="100000" sy="100000" flip="none" algn="tl"/>
        </a:blipFill>
        <a:gradFill rotWithShape="1">
          <a:gsLst>
            <a:gs pos="0">
              <a:schemeClr val="phClr">
                <a:tint val="100000"/>
                <a:shade val="0"/>
                <a:satMod val="100000"/>
              </a:schemeClr>
            </a:gs>
            <a:gs pos="100000">
              <a:schemeClr val="phClr">
                <a:shade val="10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RE Today Services MASTER Powerpoint template" id="{B521C6D5-3039-4E81-BE89-C5DB4FD5C153}" vid="{7F90A95F-12F1-4651-8DC5-F96EA929CA26}"/>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B79252B8F1BE40BF24FAB37DF95791" ma:contentTypeVersion="17" ma:contentTypeDescription="Create a new document." ma:contentTypeScope="" ma:versionID="74cdd0a5310ff6ba692d99bd4c083f04">
  <xsd:schema xmlns:xsd="http://www.w3.org/2001/XMLSchema" xmlns:xs="http://www.w3.org/2001/XMLSchema" xmlns:p="http://schemas.microsoft.com/office/2006/metadata/properties" xmlns:ns2="62668701-851c-484c-a842-c50f6f37e35d" xmlns:ns3="d1ba7e5b-7881-459a-a25c-2ceb0877ef6d" xmlns:ns4="f0b9e877-a21e-48c6-9eeb-e4ed0728fa56" targetNamespace="http://schemas.microsoft.com/office/2006/metadata/properties" ma:root="true" ma:fieldsID="e6eb8984e560ca04d73aa0fdebeb1ae1" ns2:_="" ns3:_="" ns4:_="">
    <xsd:import namespace="62668701-851c-484c-a842-c50f6f37e35d"/>
    <xsd:import namespace="d1ba7e5b-7881-459a-a25c-2ceb0877ef6d"/>
    <xsd:import namespace="f0b9e877-a21e-48c6-9eeb-e4ed0728fa5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668701-851c-484c-a842-c50f6f37e3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6ce8de0-f3f0-4549-9e55-059b8c2a83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ba7e5b-7881-459a-a25c-2ceb0877ef6d"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b9e877-a21e-48c6-9eeb-e4ed0728fa5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951604f6-bd9e-4377-9b95-68911826c5c0}" ma:internalName="TaxCatchAll" ma:showField="CatchAllData" ma:web="f0b9e877-a21e-48c6-9eeb-e4ed0728fa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2668701-851c-484c-a842-c50f6f37e35d">
      <Terms xmlns="http://schemas.microsoft.com/office/infopath/2007/PartnerControls"/>
    </lcf76f155ced4ddcb4097134ff3c332f>
    <TaxCatchAll xmlns="f0b9e877-a21e-48c6-9eeb-e4ed0728fa56" xsi:nil="true"/>
  </documentManagement>
</p:properties>
</file>

<file path=customXml/itemProps1.xml><?xml version="1.0" encoding="utf-8"?>
<ds:datastoreItem xmlns:ds="http://schemas.openxmlformats.org/officeDocument/2006/customXml" ds:itemID="{72924F94-FFD6-43EF-B73A-013B07DAB25C}"/>
</file>

<file path=customXml/itemProps2.xml><?xml version="1.0" encoding="utf-8"?>
<ds:datastoreItem xmlns:ds="http://schemas.openxmlformats.org/officeDocument/2006/customXml" ds:itemID="{281414B5-7D3F-4338-8A57-E5C332CE9134}"/>
</file>

<file path=customXml/itemProps3.xml><?xml version="1.0" encoding="utf-8"?>
<ds:datastoreItem xmlns:ds="http://schemas.openxmlformats.org/officeDocument/2006/customXml" ds:itemID="{B85C97A5-0D90-4BCB-B00C-4FD32633FE9E}"/>
</file>

<file path=docProps/app.xml><?xml version="1.0" encoding="utf-8"?>
<Properties xmlns="http://schemas.openxmlformats.org/officeDocument/2006/extended-properties" xmlns:vt="http://schemas.openxmlformats.org/officeDocument/2006/docPropsVTypes">
  <Template/>
  <TotalTime>3282</TotalTime>
  <Words>1735</Words>
  <Application>Microsoft Office PowerPoint</Application>
  <PresentationFormat>On-screen Show (4:3)</PresentationFormat>
  <Paragraphs>50</Paragraphs>
  <Slides>18</Slides>
  <Notes>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18</vt:i4>
      </vt:variant>
    </vt:vector>
  </HeadingPairs>
  <TitlesOfParts>
    <vt:vector size="25" baseType="lpstr">
      <vt:lpstr>Arial</vt:lpstr>
      <vt:lpstr>Arial Rounded MT Bold</vt:lpstr>
      <vt:lpstr>Calibri</vt:lpstr>
      <vt:lpstr>Calibri Light</vt:lpstr>
      <vt:lpstr>Wingdings</vt:lpstr>
      <vt:lpstr>RE Today Services MASTER Powerpoint template</vt:lpstr>
      <vt:lpstr>1_Office Theme</vt:lpstr>
      <vt:lpstr>The Autumn 2020 issue of RE Today magazine features Greta Thunberg, Pope Francis, Yusuf Islam / Cat Stevens, Jonathan Bartley, Ruth Valerio and 30+ ideas from teachers on our theme ‘Green Religions?’</vt:lpstr>
      <vt:lpstr>Art in Heaven competition theme God’s Good earth?</vt:lpstr>
      <vt:lpstr>Louis (5) Limpsfield C of E infant school Beautiful lambs This is my picture of beautiful lambs in Limpsfield. I like them so much especially the little ones. They are so soft when I think of God’s good earth I think of lambs. </vt:lpstr>
      <vt:lpstr>6 year old: ‘What the Turtle Says’</vt:lpstr>
      <vt:lpstr>PowerPoint Presentation</vt:lpstr>
      <vt:lpstr>Mia (6)  Wembrook Primary School  He will give you a present  I love animals a lot, the world is the most important thing in my painting. God is a very nice person and he has no shows, his job is to keep everyone safe. We can’t see God but we know he is always there, he’s watching us. He is watching the people who are nice, then he will give you a present I think</vt:lpstr>
      <vt:lpstr>PowerPoint Presentation</vt:lpstr>
      <vt:lpstr>PowerPoint Presentation</vt:lpstr>
      <vt:lpstr>PowerPoint Presentation</vt:lpstr>
      <vt:lpstr>Amy, 10.  Awful sea of plastic.</vt:lpstr>
      <vt:lpstr>Emily (11)  Ivybridge Community College  Garden Photo Mosaic Mandala  I have chosen the category “Gods Good Earth” A mandala is a symbolic picture of the universe. At this time – during the Coronavirus lockdown – my universe has been reduced to my home and garden. I have chosen to decorate my mandala with hundreds of small images from my garden to represent what I have and can be grateful for.  The mandala is part of the Buddhist religion and represents an imaginary palace that is contemplated during meditation. Each part of the mandala represents an area of my garden and you can imagine yourself there, whilst taking some time to meditate.  During the creation of this art work, I have been able to recognise the colour and life that surrounds me. My garden has become my comfort blanket during these difficult times.  “The Earth is not just our environment. The earth is our mother” Dalai Lama</vt:lpstr>
      <vt:lpstr>PowerPoint Presentation</vt:lpstr>
      <vt:lpstr>‘God’s Mystery’ by Amneek, age 14 from Stratford Girls Grammar School.  My painting is influenced by Job 12:7-10. The bottom half of the painting is in greyscale, to contrast with the bright colours above. This is to show that Job doesn’t see the full wonders of the universe – only God can see because he is omniscient, omnipotent and omnibenevolent. The man at the bottom is meant to be Job, and the river leads him to the Earth. I drew a plant, a dove and a turtle in reference to the old scripture: “But ask the animals, and they will teach you, or the birds in the sky, and they will tell you; or speak to the earth, and it will teach you, or let the fish in the sea inform you” (Job 12:7-8).</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Mubina Khan-Daniels</dc:creator>
  <cp:lastModifiedBy>Lat Blaylock</cp:lastModifiedBy>
  <cp:revision>79</cp:revision>
  <cp:lastPrinted>2020-02-19T07:24:10Z</cp:lastPrinted>
  <dcterms:created xsi:type="dcterms:W3CDTF">2014-02-14T09:59:34Z</dcterms:created>
  <dcterms:modified xsi:type="dcterms:W3CDTF">2022-06-22T13:42:25Z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0x010100CFB79252B8F1BE40BF24FAB37DF95791</vt:lpwstr>
  </property>
</Properties>
</file>