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57" r:id="rId6"/>
    <p:sldId id="261" r:id="rId7"/>
    <p:sldId id="262" r:id="rId8"/>
    <p:sldId id="265" r:id="rId9"/>
    <p:sldId id="263" r:id="rId10"/>
    <p:sldId id="264" r:id="rId11"/>
    <p:sldId id="267"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45C52-EAC8-4152-B468-4F7A04E4B8F3}" type="datetimeFigureOut">
              <a:rPr lang="en-GB" smtClean="0"/>
              <a:pPr/>
              <a:t>28/08/2020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FB880-479D-4E09-BA8E-CD2A8598B7A7}" type="slidenum">
              <a:rPr lang="en-GB" smtClean="0"/>
              <a:pPr/>
              <a:t>‹#›</a:t>
            </a:fld>
            <a:endParaRPr lang="en-GB"/>
          </a:p>
        </p:txBody>
      </p:sp>
    </p:spTree>
  </p:cSld>
  <p:clrMapOvr>
    <a:masterClrMapping/>
  </p:clrMapOvr>
  <p:transition advTm="4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45C52-EAC8-4152-B468-4F7A04E4B8F3}" type="datetimeFigureOut">
              <a:rPr lang="en-GB" smtClean="0"/>
              <a:pPr/>
              <a:t>28/08/2020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FB880-479D-4E09-BA8E-CD2A8598B7A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4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wowzone.com/cc.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ridinglights.org/baked-alaska/baked-alaska-for-school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wowzone.com/cc.htm" TargetMode="External"/><Relationship Id="rId1" Type="http://schemas.openxmlformats.org/officeDocument/2006/relationships/slideLayout" Target="../slideLayouts/slideLayout1.xml"/><Relationship Id="rId4" Type="http://schemas.openxmlformats.org/officeDocument/2006/relationships/hyperlink" Target="https://nssdc.gsfc.nasa.gov/imgcat/html/object_page/a11_h_44_6552.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wowzone.com/cc.ht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wowzone.com/cc.ht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wowzone.com/cc.ht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1025" name="Rectangle 1">
            <a:hlinkClick r:id="rId2"/>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7" name="Picture 3" descr="http://www.britsattheirbest.com/images/ii_earth_in_space.gif"/>
          <p:cNvPicPr>
            <a:picLocks noChangeAspect="1" noChangeArrowheads="1"/>
          </p:cNvPicPr>
          <p:nvPr/>
        </p:nvPicPr>
        <p:blipFill>
          <a:blip r:embed="rId3" cstate="print"/>
          <a:srcRect/>
          <a:stretch>
            <a:fillRect/>
          </a:stretch>
        </p:blipFill>
        <p:spPr bwMode="auto">
          <a:xfrm>
            <a:off x="0" y="-57151"/>
            <a:ext cx="9144000" cy="7315202"/>
          </a:xfrm>
          <a:prstGeom prst="rect">
            <a:avLst/>
          </a:prstGeom>
          <a:noFill/>
        </p:spPr>
      </p:pic>
      <p:sp>
        <p:nvSpPr>
          <p:cNvPr id="6" name="Rectangle 5">
            <a:extLst>
              <a:ext uri="{FF2B5EF4-FFF2-40B4-BE49-F238E27FC236}">
                <a16:creationId xmlns:a16="http://schemas.microsoft.com/office/drawing/2014/main" id="{3DC69C58-B2E0-4EB8-B021-E218CB554334}"/>
              </a:ext>
            </a:extLst>
          </p:cNvPr>
          <p:cNvSpPr/>
          <p:nvPr/>
        </p:nvSpPr>
        <p:spPr>
          <a:xfrm>
            <a:off x="827584" y="4365104"/>
            <a:ext cx="7772400" cy="2308324"/>
          </a:xfrm>
          <a:prstGeom prst="rect">
            <a:avLst/>
          </a:prstGeom>
        </p:spPr>
        <p:txBody>
          <a:bodyPr wrap="square">
            <a:spAutoFit/>
          </a:bodyPr>
          <a:lstStyle/>
          <a:p>
            <a:pPr algn="ctr"/>
            <a:r>
              <a:rPr lang="en-GB" sz="2400" b="1" dirty="0">
                <a:solidFill>
                  <a:srgbClr val="FFFFCC"/>
                </a:solidFill>
              </a:rPr>
              <a:t>This is a kind of poem</a:t>
            </a:r>
          </a:p>
          <a:p>
            <a:pPr algn="ctr"/>
            <a:r>
              <a:rPr lang="en-GB" sz="2400" b="1" dirty="0">
                <a:solidFill>
                  <a:srgbClr val="FFFFCC"/>
                </a:solidFill>
              </a:rPr>
              <a:t>The best way to read it is out loud – to someone else if you can. Discuss what you think it means, and then answer the questions on slide 6. If your answers are really thoughtful and imaginative, they may get published in RE Today magazine. We will send you a free copy.</a:t>
            </a: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gtEl>
                                        <p:attrNameLst>
                                          <p:attrName>fillcolor</p:attrName>
                                        </p:attrNameLst>
                                      </p:cBhvr>
                                      <p:tavLst>
                                        <p:tav tm="0">
                                          <p:val>
                                            <p:clrVal>
                                              <a:schemeClr val="accent2"/>
                                            </p:clrVal>
                                          </p:val>
                                        </p:tav>
                                        <p:tav tm="50000">
                                          <p:val>
                                            <p:clrVal>
                                              <a:schemeClr val="hlink"/>
                                            </p:clrVal>
                                          </p:val>
                                        </p:tav>
                                      </p:tavLst>
                                    </p:anim>
                                    <p:set>
                                      <p:cBhvr>
                                        <p:cTn id="9"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9EED2A-8CD2-4AEE-B5E5-8DC89ABAD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7904" y="0"/>
            <a:ext cx="5124594" cy="6858000"/>
          </a:xfrm>
          <a:prstGeom prst="rect">
            <a:avLst/>
          </a:prstGeom>
        </p:spPr>
      </p:pic>
      <p:sp>
        <p:nvSpPr>
          <p:cNvPr id="3" name="TextBox 2">
            <a:extLst>
              <a:ext uri="{FF2B5EF4-FFF2-40B4-BE49-F238E27FC236}">
                <a16:creationId xmlns:a16="http://schemas.microsoft.com/office/drawing/2014/main" id="{5D53A1F0-EBC2-4477-BD70-E0D90C146A77}"/>
              </a:ext>
            </a:extLst>
          </p:cNvPr>
          <p:cNvSpPr txBox="1"/>
          <p:nvPr/>
        </p:nvSpPr>
        <p:spPr>
          <a:xfrm>
            <a:off x="899592" y="2348880"/>
            <a:ext cx="2376264" cy="1754326"/>
          </a:xfrm>
          <a:prstGeom prst="rect">
            <a:avLst/>
          </a:prstGeom>
          <a:noFill/>
        </p:spPr>
        <p:txBody>
          <a:bodyPr wrap="square" rtlCol="0">
            <a:spAutoFit/>
          </a:bodyPr>
          <a:lstStyle/>
          <a:p>
            <a:r>
              <a:rPr lang="en-GB" dirty="0"/>
              <a:t>8 year old Sam gives his ideas about what it means to respect the earth and to change for the better. He liked the poem.</a:t>
            </a:r>
          </a:p>
        </p:txBody>
      </p:sp>
    </p:spTree>
    <p:extLst>
      <p:ext uri="{BB962C8B-B14F-4D97-AF65-F5344CB8AC3E}">
        <p14:creationId xmlns:p14="http://schemas.microsoft.com/office/powerpoint/2010/main" val="2035380023"/>
      </p:ext>
    </p:extLst>
  </p:cSld>
  <p:clrMapOvr>
    <a:masterClrMapping/>
  </p:clrMapOvr>
  <p:transition advTm="4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0F356-17EF-48DC-9029-5B4AAB0425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9832" y="332656"/>
            <a:ext cx="5511776" cy="602128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24E53A4-2033-4108-A44D-BF1C0DDF0523}"/>
              </a:ext>
            </a:extLst>
          </p:cNvPr>
          <p:cNvSpPr txBox="1"/>
          <p:nvPr/>
        </p:nvSpPr>
        <p:spPr>
          <a:xfrm>
            <a:off x="467544" y="1196752"/>
            <a:ext cx="2448272" cy="4524315"/>
          </a:xfrm>
          <a:prstGeom prst="rect">
            <a:avLst/>
          </a:prstGeom>
          <a:noFill/>
        </p:spPr>
        <p:txBody>
          <a:bodyPr wrap="square" rtlCol="0">
            <a:spAutoFit/>
          </a:bodyPr>
          <a:lstStyle/>
          <a:p>
            <a:r>
              <a:rPr lang="en-GB" dirty="0"/>
              <a:t>Amelia, 12, recognises the poem’s power and approaches its ideas with her thoughtful critical faculties engaged.</a:t>
            </a:r>
          </a:p>
          <a:p>
            <a:r>
              <a:rPr lang="en-GB" dirty="0"/>
              <a:t>The connection to ‘doubting Thomas’ is well made and introduces a concept of faith in the future.</a:t>
            </a:r>
          </a:p>
          <a:p>
            <a:r>
              <a:rPr lang="en-GB" dirty="0"/>
              <a:t>Her choice to write a prayer gives her the chance to express her own spiritual perspective.</a:t>
            </a:r>
          </a:p>
        </p:txBody>
      </p:sp>
    </p:spTree>
    <p:extLst>
      <p:ext uri="{BB962C8B-B14F-4D97-AF65-F5344CB8AC3E}">
        <p14:creationId xmlns:p14="http://schemas.microsoft.com/office/powerpoint/2010/main" val="3637617052"/>
      </p:ext>
    </p:extLst>
  </p:cSld>
  <p:clrMapOvr>
    <a:masterClrMapping/>
  </p:clrMapOvr>
  <p:transition advTm="4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723142-9C01-4746-A817-7005FA6A53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872" y="216680"/>
            <a:ext cx="5337648" cy="642463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3F9457A9-99FE-49F7-BC89-64C98F4A8709}"/>
              </a:ext>
            </a:extLst>
          </p:cNvPr>
          <p:cNvSpPr txBox="1"/>
          <p:nvPr/>
        </p:nvSpPr>
        <p:spPr>
          <a:xfrm>
            <a:off x="395536" y="2132856"/>
            <a:ext cx="2520280" cy="3139321"/>
          </a:xfrm>
          <a:prstGeom prst="rect">
            <a:avLst/>
          </a:prstGeom>
          <a:noFill/>
        </p:spPr>
        <p:txBody>
          <a:bodyPr wrap="square" rtlCol="0">
            <a:spAutoFit/>
          </a:bodyPr>
          <a:lstStyle/>
          <a:p>
            <a:r>
              <a:rPr lang="en-GB" dirty="0"/>
              <a:t>Hannah, 13, responds with her ideas about responding to the climate crisis, and references the video by Riding Lights ‘Baked Alaska’ </a:t>
            </a:r>
          </a:p>
          <a:p>
            <a:r>
              <a:rPr lang="en-GB" dirty="0"/>
              <a:t>See it here.</a:t>
            </a:r>
          </a:p>
          <a:p>
            <a:r>
              <a:rPr lang="en-GB" dirty="0">
                <a:hlinkClick r:id="rId3"/>
              </a:rPr>
              <a:t>https://ridinglights.org/baked-alaska/baked-alaska-for-schools/</a:t>
            </a:r>
            <a:r>
              <a:rPr lang="en-GB" dirty="0"/>
              <a:t> </a:t>
            </a:r>
          </a:p>
        </p:txBody>
      </p:sp>
    </p:spTree>
    <p:extLst>
      <p:ext uri="{BB962C8B-B14F-4D97-AF65-F5344CB8AC3E}">
        <p14:creationId xmlns:p14="http://schemas.microsoft.com/office/powerpoint/2010/main" val="1071549110"/>
      </p:ext>
    </p:extLst>
  </p:cSld>
  <p:clrMapOvr>
    <a:masterClrMapping/>
  </p:clrMapOvr>
  <p:transition advTm="4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1025" name="Rectangle 1">
            <a:hlinkClick r:id="rId2"/>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7" name="Picture 3" descr="http://www.britsattheirbest.com/images/ii_earth_in_space.gif"/>
          <p:cNvPicPr>
            <a:picLocks noChangeAspect="1" noChangeArrowheads="1"/>
          </p:cNvPicPr>
          <p:nvPr/>
        </p:nvPicPr>
        <p:blipFill>
          <a:blip r:embed="rId3" cstate="print"/>
          <a:srcRect/>
          <a:stretch>
            <a:fillRect/>
          </a:stretch>
        </p:blipFill>
        <p:spPr bwMode="auto">
          <a:xfrm>
            <a:off x="0" y="-57151"/>
            <a:ext cx="9144000" cy="7315202"/>
          </a:xfrm>
          <a:prstGeom prst="rect">
            <a:avLst/>
          </a:prstGeom>
          <a:noFill/>
        </p:spPr>
      </p:pic>
      <p:sp>
        <p:nvSpPr>
          <p:cNvPr id="6" name="Rectangle 5">
            <a:extLst>
              <a:ext uri="{FF2B5EF4-FFF2-40B4-BE49-F238E27FC236}">
                <a16:creationId xmlns:a16="http://schemas.microsoft.com/office/drawing/2014/main" id="{3DC69C58-B2E0-4EB8-B021-E218CB554334}"/>
              </a:ext>
            </a:extLst>
          </p:cNvPr>
          <p:cNvSpPr/>
          <p:nvPr/>
        </p:nvSpPr>
        <p:spPr>
          <a:xfrm>
            <a:off x="827584" y="4365104"/>
            <a:ext cx="7772400" cy="2739211"/>
          </a:xfrm>
          <a:prstGeom prst="rect">
            <a:avLst/>
          </a:prstGeom>
        </p:spPr>
        <p:txBody>
          <a:bodyPr wrap="square">
            <a:spAutoFit/>
          </a:bodyPr>
          <a:lstStyle/>
          <a:p>
            <a:pPr algn="ctr"/>
            <a:r>
              <a:rPr lang="en-GB" sz="2400" b="1" dirty="0">
                <a:solidFill>
                  <a:srgbClr val="FFFFCC"/>
                </a:solidFill>
              </a:rPr>
              <a:t>Use the work and learning ideas illustrated above with your pupils – the examples show that valuable thinking and responses from pupils aged 8-13 come from this work.</a:t>
            </a:r>
          </a:p>
          <a:p>
            <a:pPr algn="ctr"/>
            <a:endParaRPr lang="en-GB" sz="2400" b="1" dirty="0">
              <a:solidFill>
                <a:srgbClr val="FFFFCC"/>
              </a:solidFill>
            </a:endParaRPr>
          </a:p>
          <a:p>
            <a:pPr algn="ctr"/>
            <a:r>
              <a:rPr lang="en-GB" sz="2400" b="1" dirty="0">
                <a:solidFill>
                  <a:srgbClr val="FFFFCC"/>
                </a:solidFill>
              </a:rPr>
              <a:t>This PowerPoint supports the article on this topic from RE Today, page 48, Autumn 2020. Copyright</a:t>
            </a:r>
          </a:p>
          <a:p>
            <a:pPr algn="ctr"/>
            <a:r>
              <a:rPr lang="en-GB" sz="1400" b="1" dirty="0">
                <a:solidFill>
                  <a:srgbClr val="FFFFCC"/>
                </a:solidFill>
              </a:rPr>
              <a:t>Image of Earthrise: </a:t>
            </a:r>
            <a:r>
              <a:rPr lang="en-GB" sz="1400" b="1" dirty="0" err="1">
                <a:solidFill>
                  <a:srgbClr val="FFFFCC"/>
                </a:solidFill>
              </a:rPr>
              <a:t>wikicommons</a:t>
            </a:r>
            <a:r>
              <a:rPr lang="en-GB" sz="1400" b="1" dirty="0">
                <a:solidFill>
                  <a:srgbClr val="FFFFCC"/>
                </a:solidFill>
              </a:rPr>
              <a:t> NASA - </a:t>
            </a:r>
            <a:r>
              <a:rPr lang="en-GB" sz="1400" b="1" dirty="0">
                <a:solidFill>
                  <a:srgbClr val="FFFFCC"/>
                </a:solidFill>
                <a:hlinkClick r:id="rId4"/>
              </a:rPr>
              <a:t>https://nssdc.gsfc.nasa.gov/imgcat/html/object_page/a11_h_44_6552.html</a:t>
            </a:r>
            <a:r>
              <a:rPr lang="en-GB" sz="1400" b="1" dirty="0">
                <a:solidFill>
                  <a:srgbClr val="FFFFCC"/>
                </a:solidFill>
              </a:rPr>
              <a:t> </a:t>
            </a:r>
          </a:p>
        </p:txBody>
      </p:sp>
    </p:spTree>
    <p:extLst>
      <p:ext uri="{BB962C8B-B14F-4D97-AF65-F5344CB8AC3E}">
        <p14:creationId xmlns:p14="http://schemas.microsoft.com/office/powerpoint/2010/main" val="4089485038"/>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gtEl>
                                        <p:attrNameLst>
                                          <p:attrName>fillcolor</p:attrName>
                                        </p:attrNameLst>
                                      </p:cBhvr>
                                      <p:tavLst>
                                        <p:tav tm="0">
                                          <p:val>
                                            <p:clrVal>
                                              <a:schemeClr val="accent2"/>
                                            </p:clrVal>
                                          </p:val>
                                        </p:tav>
                                        <p:tav tm="50000">
                                          <p:val>
                                            <p:clrVal>
                                              <a:schemeClr val="hlink"/>
                                            </p:clrVal>
                                          </p:val>
                                        </p:tav>
                                      </p:tavLst>
                                    </p:anim>
                                    <p:set>
                                      <p:cBhvr>
                                        <p:cTn id="9"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1025" name="Rectangle 1">
            <a:hlinkClick r:id="rId2"/>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7" name="Picture 3" descr="http://www.britsattheirbest.com/images/ii_earth_in_space.gif"/>
          <p:cNvPicPr>
            <a:picLocks noChangeAspect="1" noChangeArrowheads="1"/>
          </p:cNvPicPr>
          <p:nvPr/>
        </p:nvPicPr>
        <p:blipFill>
          <a:blip r:embed="rId3" cstate="print">
            <a:lum bright="-10000" contrast="-30000"/>
          </a:blip>
          <a:srcRect/>
          <a:stretch>
            <a:fillRect/>
          </a:stretch>
        </p:blipFill>
        <p:spPr bwMode="auto">
          <a:xfrm>
            <a:off x="0" y="0"/>
            <a:ext cx="9144000" cy="7315202"/>
          </a:xfrm>
          <a:prstGeom prst="rect">
            <a:avLst/>
          </a:prstGeom>
          <a:noFill/>
        </p:spPr>
      </p:pic>
      <p:sp>
        <p:nvSpPr>
          <p:cNvPr id="6" name="Rectangle 5"/>
          <p:cNvSpPr/>
          <p:nvPr/>
        </p:nvSpPr>
        <p:spPr>
          <a:xfrm>
            <a:off x="0" y="332656"/>
            <a:ext cx="9144000" cy="4401205"/>
          </a:xfrm>
          <a:prstGeom prst="rect">
            <a:avLst/>
          </a:prstGeom>
        </p:spPr>
        <p:txBody>
          <a:bodyPr wrap="square">
            <a:spAutoFit/>
          </a:bodyPr>
          <a:lstStyle/>
          <a:p>
            <a:pPr algn="ctr"/>
            <a:r>
              <a:rPr lang="en-GB" sz="4000" b="1" dirty="0">
                <a:solidFill>
                  <a:srgbClr val="FFFFCC"/>
                </a:solidFill>
              </a:rPr>
              <a:t>If the earth was just a metre in diameter, floating a few feet above a field somewhere, people would come from everywhere to marvel at it.  </a:t>
            </a:r>
            <a:br>
              <a:rPr lang="en-GB" sz="4000" b="1" dirty="0">
                <a:solidFill>
                  <a:srgbClr val="FFFFCC"/>
                </a:solidFill>
              </a:rPr>
            </a:br>
            <a:r>
              <a:rPr lang="en-GB" sz="4000" b="1" dirty="0">
                <a:solidFill>
                  <a:srgbClr val="FFFFCC"/>
                </a:solidFill>
              </a:rPr>
              <a:t>People would walk round it, marvelling at its big pools of water, its little pools and the water flowing between the pools. </a:t>
            </a:r>
          </a:p>
        </p:txBody>
      </p:sp>
    </p:spTree>
    <p:extLst>
      <p:ext uri="{BB962C8B-B14F-4D97-AF65-F5344CB8AC3E}">
        <p14:creationId xmlns:p14="http://schemas.microsoft.com/office/powerpoint/2010/main" val="2791951645"/>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gtEl>
                                        <p:attrNameLst>
                                          <p:attrName>fillcolor</p:attrName>
                                        </p:attrNameLst>
                                      </p:cBhvr>
                                      <p:tavLst>
                                        <p:tav tm="0">
                                          <p:val>
                                            <p:clrVal>
                                              <a:schemeClr val="accent2"/>
                                            </p:clrVal>
                                          </p:val>
                                        </p:tav>
                                        <p:tav tm="50000">
                                          <p:val>
                                            <p:clrVal>
                                              <a:schemeClr val="hlink"/>
                                            </p:clrVal>
                                          </p:val>
                                        </p:tav>
                                      </p:tavLst>
                                    </p:anim>
                                    <p:set>
                                      <p:cBhvr>
                                        <p:cTn id="9"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1025" name="Rectangle 1">
            <a:hlinkClick r:id="rId2"/>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7" name="Picture 3" descr="http://www.britsattheirbest.com/images/ii_earth_in_space.gif"/>
          <p:cNvPicPr>
            <a:picLocks noChangeAspect="1" noChangeArrowheads="1"/>
          </p:cNvPicPr>
          <p:nvPr/>
        </p:nvPicPr>
        <p:blipFill>
          <a:blip r:embed="rId3" cstate="print">
            <a:lum bright="-10000" contrast="-30000"/>
          </a:blip>
          <a:srcRect/>
          <a:stretch>
            <a:fillRect/>
          </a:stretch>
        </p:blipFill>
        <p:spPr bwMode="auto">
          <a:xfrm>
            <a:off x="0" y="0"/>
            <a:ext cx="9144000" cy="7315202"/>
          </a:xfrm>
          <a:prstGeom prst="rect">
            <a:avLst/>
          </a:prstGeom>
          <a:noFill/>
        </p:spPr>
      </p:pic>
      <p:sp>
        <p:nvSpPr>
          <p:cNvPr id="6" name="Rectangle 5"/>
          <p:cNvSpPr/>
          <p:nvPr/>
        </p:nvSpPr>
        <p:spPr>
          <a:xfrm>
            <a:off x="0" y="332656"/>
            <a:ext cx="9144000" cy="6186309"/>
          </a:xfrm>
          <a:prstGeom prst="rect">
            <a:avLst/>
          </a:prstGeom>
        </p:spPr>
        <p:txBody>
          <a:bodyPr wrap="square">
            <a:spAutoFit/>
          </a:bodyPr>
          <a:lstStyle/>
          <a:p>
            <a:pPr algn="ctr"/>
            <a:r>
              <a:rPr lang="en-GB" sz="3600" b="1" dirty="0">
                <a:solidFill>
                  <a:srgbClr val="FFFFCC"/>
                </a:solidFill>
              </a:rPr>
              <a:t>People would marvel at the bumps on it, and the holes in it, and at the very thin layer of gas surrounding it and the water suspended in the gas.  </a:t>
            </a:r>
            <a:br>
              <a:rPr lang="en-GB" sz="3600" b="1" dirty="0">
                <a:solidFill>
                  <a:srgbClr val="FFFFCC"/>
                </a:solidFill>
              </a:rPr>
            </a:br>
            <a:r>
              <a:rPr lang="en-GB" sz="3600" b="1" dirty="0">
                <a:solidFill>
                  <a:srgbClr val="FFFFCC"/>
                </a:solidFill>
              </a:rPr>
              <a:t>The people would marvel at all the creatures walking around the surface of the ball and at the creatures in the water.  </a:t>
            </a:r>
            <a:br>
              <a:rPr lang="en-GB" sz="3600" b="1" dirty="0">
                <a:solidFill>
                  <a:srgbClr val="FFFFCC"/>
                </a:solidFill>
              </a:rPr>
            </a:br>
            <a:r>
              <a:rPr lang="en-GB" sz="3600" b="1" dirty="0">
                <a:solidFill>
                  <a:srgbClr val="FFFFCC"/>
                </a:solidFill>
              </a:rPr>
              <a:t>The people would declare it as sacred because it was the only one, and they would protect it so that it would not be hurt. </a:t>
            </a:r>
            <a:br>
              <a:rPr lang="en-GB" sz="3600" b="1" dirty="0">
                <a:solidFill>
                  <a:srgbClr val="FFFFCC"/>
                </a:solidFill>
              </a:rPr>
            </a:br>
            <a:endParaRPr lang="en-GB" sz="3600" dirty="0">
              <a:solidFill>
                <a:srgbClr val="FFFFCC"/>
              </a:solidFill>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gtEl>
                                        <p:attrNameLst>
                                          <p:attrName>fillcolor</p:attrName>
                                        </p:attrNameLst>
                                      </p:cBhvr>
                                      <p:tavLst>
                                        <p:tav tm="0">
                                          <p:val>
                                            <p:clrVal>
                                              <a:schemeClr val="accent2"/>
                                            </p:clrVal>
                                          </p:val>
                                        </p:tav>
                                        <p:tav tm="50000">
                                          <p:val>
                                            <p:clrVal>
                                              <a:schemeClr val="hlink"/>
                                            </p:clrVal>
                                          </p:val>
                                        </p:tav>
                                      </p:tavLst>
                                    </p:anim>
                                    <p:set>
                                      <p:cBhvr>
                                        <p:cTn id="9"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1025" name="Rectangle 1">
            <a:hlinkClick r:id="rId2"/>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7" name="Picture 3" descr="http://www.britsattheirbest.com/images/ii_earth_in_space.gif"/>
          <p:cNvPicPr>
            <a:picLocks noChangeAspect="1" noChangeArrowheads="1"/>
          </p:cNvPicPr>
          <p:nvPr/>
        </p:nvPicPr>
        <p:blipFill>
          <a:blip r:embed="rId3" cstate="print">
            <a:lum bright="-10000" contrast="-30000"/>
          </a:blip>
          <a:srcRect/>
          <a:stretch>
            <a:fillRect/>
          </a:stretch>
        </p:blipFill>
        <p:spPr bwMode="auto">
          <a:xfrm>
            <a:off x="0" y="0"/>
            <a:ext cx="9144000" cy="7315202"/>
          </a:xfrm>
          <a:prstGeom prst="rect">
            <a:avLst/>
          </a:prstGeom>
          <a:noFill/>
        </p:spPr>
      </p:pic>
      <p:sp>
        <p:nvSpPr>
          <p:cNvPr id="6" name="Rectangle 5"/>
          <p:cNvSpPr/>
          <p:nvPr/>
        </p:nvSpPr>
        <p:spPr>
          <a:xfrm>
            <a:off x="0" y="332656"/>
            <a:ext cx="9144000" cy="5632311"/>
          </a:xfrm>
          <a:prstGeom prst="rect">
            <a:avLst/>
          </a:prstGeom>
        </p:spPr>
        <p:txBody>
          <a:bodyPr wrap="square">
            <a:spAutoFit/>
          </a:bodyPr>
          <a:lstStyle/>
          <a:p>
            <a:pPr algn="ctr"/>
            <a:r>
              <a:rPr lang="en-GB" sz="3600" b="1" dirty="0">
                <a:solidFill>
                  <a:srgbClr val="FFFFCC"/>
                </a:solidFill>
              </a:rPr>
              <a:t>The ball would be the greatest wonder known, and the people would come to pray to it, to be healed, to gain knowledge, to know beauty and to wonder how  it could be.  </a:t>
            </a:r>
          </a:p>
          <a:p>
            <a:pPr algn="ctr"/>
            <a:r>
              <a:rPr lang="en-GB" sz="3600" b="1" dirty="0">
                <a:solidFill>
                  <a:srgbClr val="FFFFCC"/>
                </a:solidFill>
              </a:rPr>
              <a:t>People would love  it, and defend it with their lives, because they would somehow know that their lives, their own goodness, could be nothing without it. </a:t>
            </a:r>
            <a:br>
              <a:rPr lang="en-GB" sz="3600" b="1" dirty="0">
                <a:solidFill>
                  <a:srgbClr val="FFFFCC"/>
                </a:solidFill>
              </a:rPr>
            </a:br>
            <a:r>
              <a:rPr lang="en-GB" sz="3600" b="1" dirty="0">
                <a:solidFill>
                  <a:srgbClr val="FFFFCC"/>
                </a:solidFill>
              </a:rPr>
              <a:t>If only the world were only a few feet in diameter... </a:t>
            </a:r>
            <a:endParaRPr lang="en-GB" sz="3600" dirty="0">
              <a:solidFill>
                <a:srgbClr val="FFFFCC"/>
              </a:solidFill>
            </a:endParaRPr>
          </a:p>
        </p:txBody>
      </p:sp>
    </p:spTree>
    <p:extLst>
      <p:ext uri="{BB962C8B-B14F-4D97-AF65-F5344CB8AC3E}">
        <p14:creationId xmlns:p14="http://schemas.microsoft.com/office/powerpoint/2010/main" val="3598494144"/>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gtEl>
                                        <p:attrNameLst>
                                          <p:attrName>fillcolor</p:attrName>
                                        </p:attrNameLst>
                                      </p:cBhvr>
                                      <p:tavLst>
                                        <p:tav tm="0">
                                          <p:val>
                                            <p:clrVal>
                                              <a:schemeClr val="accent2"/>
                                            </p:clrVal>
                                          </p:val>
                                        </p:tav>
                                        <p:tav tm="50000">
                                          <p:val>
                                            <p:clrVal>
                                              <a:schemeClr val="hlink"/>
                                            </p:clrVal>
                                          </p:val>
                                        </p:tav>
                                      </p:tavLst>
                                    </p:anim>
                                    <p:set>
                                      <p:cBhvr>
                                        <p:cTn id="9"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Autofit/>
          </a:bodyPr>
          <a:lstStyle/>
          <a:p>
            <a:r>
              <a:rPr lang="en-GB" sz="2200" b="1" dirty="0"/>
              <a:t>If the earth was just a metre in diameter, floating a few feet above a field somewhere, people would come from everywhere to marvel at it.  </a:t>
            </a:r>
            <a:br>
              <a:rPr lang="en-GB" sz="2200" b="1" dirty="0"/>
            </a:br>
            <a:r>
              <a:rPr lang="en-GB" sz="2200" b="1" dirty="0"/>
              <a:t>People would walk round it, marvelling at its big pools of water, its little pools and the water flowing between the pools. </a:t>
            </a:r>
            <a:br>
              <a:rPr lang="en-GB" sz="2200" b="1" dirty="0"/>
            </a:br>
            <a:r>
              <a:rPr lang="en-GB" sz="2200" b="1" dirty="0"/>
              <a:t> People would marvel at the bumps on it, and the holes in it, and at the very thin layer of gas surrounding it and the water suspended in the gas.  </a:t>
            </a:r>
            <a:br>
              <a:rPr lang="en-GB" sz="2200" b="1" dirty="0"/>
            </a:br>
            <a:r>
              <a:rPr lang="en-GB" sz="2200" b="1" dirty="0"/>
              <a:t>The people would marvel at all the creatures walking around the surface of the ball and at the creatures in the water.  </a:t>
            </a:r>
            <a:br>
              <a:rPr lang="en-GB" sz="2200" b="1" dirty="0"/>
            </a:br>
            <a:r>
              <a:rPr lang="en-GB" sz="2200" b="1" dirty="0"/>
              <a:t>The people would declare it as sacred because it was the only one, and they would protect it so that it would not be hurt. </a:t>
            </a:r>
            <a:br>
              <a:rPr lang="en-GB" sz="2200" b="1" dirty="0"/>
            </a:br>
            <a:r>
              <a:rPr lang="en-GB" sz="2200" b="1" dirty="0"/>
              <a:t>The ball would be the greatest wonder known, and the people would come to pray to it, to be healed, to gain knowledge, to know beauty and to wonder how  it could be.  People would love  it, and defend it with their lives, because they would somehow know that their lives, their own goodness, could be nothing without it. </a:t>
            </a:r>
            <a:br>
              <a:rPr lang="en-GB" sz="2200" b="1" dirty="0"/>
            </a:br>
            <a:r>
              <a:rPr lang="en-GB" sz="2200" b="1" dirty="0"/>
              <a:t>If the world were only a few feet in diameter. </a:t>
            </a:r>
            <a:br>
              <a:rPr lang="en-GB" sz="2000" dirty="0"/>
            </a:br>
            <a:endParaRPr lang="en-GB" sz="2000" dirty="0"/>
          </a:p>
        </p:txBody>
      </p:sp>
    </p:spTree>
  </p:cSld>
  <p:clrMapOvr>
    <a:masterClrMapping/>
  </p:clrMapOvr>
  <p:transition advTm="4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B97A-DE28-440E-BFC8-931F2D7152F7}"/>
              </a:ext>
            </a:extLst>
          </p:cNvPr>
          <p:cNvSpPr>
            <a:spLocks noGrp="1"/>
          </p:cNvSpPr>
          <p:nvPr>
            <p:ph type="title"/>
          </p:nvPr>
        </p:nvSpPr>
        <p:spPr>
          <a:xfrm>
            <a:off x="457200" y="274638"/>
            <a:ext cx="8229600" cy="1138138"/>
          </a:xfrm>
        </p:spPr>
        <p:txBody>
          <a:bodyPr>
            <a:noAutofit/>
          </a:bodyPr>
          <a:lstStyle/>
          <a:p>
            <a:pPr algn="l"/>
            <a:r>
              <a:rPr lang="en-GB" sz="2700" b="1" dirty="0">
                <a:solidFill>
                  <a:schemeClr val="accent5">
                    <a:lumMod val="75000"/>
                  </a:schemeClr>
                </a:solidFill>
              </a:rPr>
              <a:t>Task 1: Questions. Write your answers neatly, but being thoughtful and imaginative is even more important.</a:t>
            </a:r>
          </a:p>
        </p:txBody>
      </p:sp>
      <p:sp>
        <p:nvSpPr>
          <p:cNvPr id="3" name="Content Placeholder 2">
            <a:extLst>
              <a:ext uri="{FF2B5EF4-FFF2-40B4-BE49-F238E27FC236}">
                <a16:creationId xmlns:a16="http://schemas.microsoft.com/office/drawing/2014/main" id="{001E80E4-DF63-4E73-8E5E-FBDF26B91D95}"/>
              </a:ext>
            </a:extLst>
          </p:cNvPr>
          <p:cNvSpPr>
            <a:spLocks noGrp="1"/>
          </p:cNvSpPr>
          <p:nvPr>
            <p:ph idx="1"/>
          </p:nvPr>
        </p:nvSpPr>
        <p:spPr/>
        <p:txBody>
          <a:bodyPr>
            <a:normAutofit/>
          </a:bodyPr>
          <a:lstStyle/>
          <a:p>
            <a:pPr marL="514350" indent="-514350">
              <a:buAutoNum type="arabicPeriod"/>
            </a:pPr>
            <a:r>
              <a:rPr lang="en-GB" sz="2800" b="1" dirty="0">
                <a:solidFill>
                  <a:srgbClr val="0070C0"/>
                </a:solidFill>
              </a:rPr>
              <a:t>What did you like about the poem?</a:t>
            </a:r>
          </a:p>
          <a:p>
            <a:pPr marL="514350" indent="-514350">
              <a:buAutoNum type="arabicPeriod"/>
            </a:pPr>
            <a:r>
              <a:rPr lang="en-GB" sz="2800" b="1" dirty="0">
                <a:solidFill>
                  <a:srgbClr val="0070C0"/>
                </a:solidFill>
              </a:rPr>
              <a:t>What do you think the poem is really all about?</a:t>
            </a:r>
          </a:p>
          <a:p>
            <a:pPr marL="514350" indent="-514350">
              <a:buAutoNum type="arabicPeriod"/>
            </a:pPr>
            <a:r>
              <a:rPr lang="en-GB" sz="2800" b="1" dirty="0">
                <a:solidFill>
                  <a:srgbClr val="0070C0"/>
                </a:solidFill>
              </a:rPr>
              <a:t>In the poem, if the earth was just a metre in diameter, it would be treated very well. But how do you think humans are treating the earth?</a:t>
            </a:r>
          </a:p>
          <a:p>
            <a:pPr marL="514350" indent="-514350">
              <a:buAutoNum type="arabicPeriod"/>
            </a:pPr>
            <a:r>
              <a:rPr lang="en-GB" sz="2800" b="1" dirty="0">
                <a:solidFill>
                  <a:srgbClr val="0070C0"/>
                </a:solidFill>
              </a:rPr>
              <a:t>What do you think needs to change in the ways we treat the earth?</a:t>
            </a:r>
          </a:p>
          <a:p>
            <a:pPr marL="514350" indent="-514350">
              <a:buAutoNum type="arabicPeriod"/>
            </a:pPr>
            <a:r>
              <a:rPr lang="en-GB" sz="2800" b="1" dirty="0">
                <a:solidFill>
                  <a:srgbClr val="0070C0"/>
                </a:solidFill>
              </a:rPr>
              <a:t>Who do you think needs to change their behaviour if we are to save the planet?</a:t>
            </a:r>
          </a:p>
          <a:p>
            <a:pPr marL="0" indent="0">
              <a:buNone/>
            </a:pPr>
            <a:endParaRPr lang="en-GB" sz="2800" b="1" dirty="0">
              <a:solidFill>
                <a:srgbClr val="0070C0"/>
              </a:solidFill>
            </a:endParaRPr>
          </a:p>
        </p:txBody>
      </p:sp>
    </p:spTree>
    <p:extLst>
      <p:ext uri="{BB962C8B-B14F-4D97-AF65-F5344CB8AC3E}">
        <p14:creationId xmlns:p14="http://schemas.microsoft.com/office/powerpoint/2010/main" val="1415092148"/>
      </p:ext>
    </p:extLst>
  </p:cSld>
  <p:clrMapOvr>
    <a:masterClrMapping/>
  </p:clrMapOvr>
  <p:transition advTm="4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B97A-DE28-440E-BFC8-931F2D7152F7}"/>
              </a:ext>
            </a:extLst>
          </p:cNvPr>
          <p:cNvSpPr>
            <a:spLocks noGrp="1"/>
          </p:cNvSpPr>
          <p:nvPr>
            <p:ph type="title"/>
          </p:nvPr>
        </p:nvSpPr>
        <p:spPr>
          <a:xfrm>
            <a:off x="457200" y="274638"/>
            <a:ext cx="8229600" cy="1138138"/>
          </a:xfrm>
        </p:spPr>
        <p:txBody>
          <a:bodyPr>
            <a:noAutofit/>
          </a:bodyPr>
          <a:lstStyle/>
          <a:p>
            <a:pPr algn="l"/>
            <a:r>
              <a:rPr lang="en-GB" sz="2700" b="1" dirty="0">
                <a:solidFill>
                  <a:schemeClr val="accent5">
                    <a:lumMod val="75000"/>
                  </a:schemeClr>
                </a:solidFill>
              </a:rPr>
              <a:t>Task 2: Reflections</a:t>
            </a:r>
          </a:p>
        </p:txBody>
      </p:sp>
      <p:sp>
        <p:nvSpPr>
          <p:cNvPr id="3" name="Content Placeholder 2">
            <a:extLst>
              <a:ext uri="{FF2B5EF4-FFF2-40B4-BE49-F238E27FC236}">
                <a16:creationId xmlns:a16="http://schemas.microsoft.com/office/drawing/2014/main" id="{001E80E4-DF63-4E73-8E5E-FBDF26B91D95}"/>
              </a:ext>
            </a:extLst>
          </p:cNvPr>
          <p:cNvSpPr>
            <a:spLocks noGrp="1"/>
          </p:cNvSpPr>
          <p:nvPr>
            <p:ph idx="1"/>
          </p:nvPr>
        </p:nvSpPr>
        <p:spPr/>
        <p:txBody>
          <a:bodyPr>
            <a:normAutofit/>
          </a:bodyPr>
          <a:lstStyle/>
          <a:p>
            <a:pPr marL="0" indent="0">
              <a:buNone/>
            </a:pPr>
            <a:r>
              <a:rPr lang="en-GB" sz="2800" b="1" dirty="0">
                <a:solidFill>
                  <a:srgbClr val="0070C0"/>
                </a:solidFill>
              </a:rPr>
              <a:t>You can write either: </a:t>
            </a:r>
          </a:p>
          <a:p>
            <a:pPr marL="0" indent="0">
              <a:buNone/>
            </a:pPr>
            <a:r>
              <a:rPr lang="en-GB" sz="2800" b="1" dirty="0">
                <a:solidFill>
                  <a:srgbClr val="0070C0"/>
                </a:solidFill>
              </a:rPr>
              <a:t>A poem (about the world and how it needs our care)</a:t>
            </a:r>
          </a:p>
          <a:p>
            <a:pPr marL="0" indent="0">
              <a:buNone/>
            </a:pPr>
            <a:r>
              <a:rPr lang="en-GB" sz="2800" b="1" dirty="0">
                <a:solidFill>
                  <a:srgbClr val="0070C0"/>
                </a:solidFill>
              </a:rPr>
              <a:t>A prayer (to God, if you believe in God, about our fragile Earth)</a:t>
            </a:r>
          </a:p>
          <a:p>
            <a:pPr marL="0" indent="0">
              <a:buNone/>
            </a:pPr>
            <a:r>
              <a:rPr lang="en-GB" sz="2800" b="1" dirty="0">
                <a:solidFill>
                  <a:srgbClr val="0070C0"/>
                </a:solidFill>
              </a:rPr>
              <a:t>A meditation (to humanity, perhaps, expressing what you believe about our planet).</a:t>
            </a:r>
          </a:p>
          <a:p>
            <a:pPr marL="0" indent="0">
              <a:buNone/>
            </a:pPr>
            <a:r>
              <a:rPr lang="en-GB" sz="2800" b="1" dirty="0">
                <a:solidFill>
                  <a:srgbClr val="0070C0"/>
                </a:solidFill>
              </a:rPr>
              <a:t>Examples of pupils work follow on the next slides.</a:t>
            </a:r>
          </a:p>
        </p:txBody>
      </p:sp>
    </p:spTree>
    <p:extLst>
      <p:ext uri="{BB962C8B-B14F-4D97-AF65-F5344CB8AC3E}">
        <p14:creationId xmlns:p14="http://schemas.microsoft.com/office/powerpoint/2010/main" val="3264346094"/>
      </p:ext>
    </p:extLst>
  </p:cSld>
  <p:clrMapOvr>
    <a:masterClrMapping/>
  </p:clrMapOvr>
  <p:transition advTm="4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10C639-2499-45A6-8565-F8BDC2A20D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7704" y="26160"/>
            <a:ext cx="6937408" cy="6858000"/>
          </a:xfrm>
          <a:prstGeom prst="rect">
            <a:avLst/>
          </a:prstGeom>
        </p:spPr>
      </p:pic>
      <p:sp>
        <p:nvSpPr>
          <p:cNvPr id="3" name="TextBox 2">
            <a:extLst>
              <a:ext uri="{FF2B5EF4-FFF2-40B4-BE49-F238E27FC236}">
                <a16:creationId xmlns:a16="http://schemas.microsoft.com/office/drawing/2014/main" id="{74ADE4D0-7909-443D-81F3-0EC348065F42}"/>
              </a:ext>
            </a:extLst>
          </p:cNvPr>
          <p:cNvSpPr txBox="1"/>
          <p:nvPr/>
        </p:nvSpPr>
        <p:spPr>
          <a:xfrm>
            <a:off x="107504" y="2780928"/>
            <a:ext cx="1584176" cy="2308324"/>
          </a:xfrm>
          <a:prstGeom prst="rect">
            <a:avLst/>
          </a:prstGeom>
          <a:noFill/>
        </p:spPr>
        <p:txBody>
          <a:bodyPr wrap="square" rtlCol="0">
            <a:spAutoFit/>
          </a:bodyPr>
          <a:lstStyle/>
          <a:p>
            <a:r>
              <a:rPr lang="en-GB" dirty="0"/>
              <a:t>Lena, 8, writes about how humans can change to make the disaster of climate change less severe.</a:t>
            </a:r>
          </a:p>
        </p:txBody>
      </p:sp>
    </p:spTree>
    <p:extLst>
      <p:ext uri="{BB962C8B-B14F-4D97-AF65-F5344CB8AC3E}">
        <p14:creationId xmlns:p14="http://schemas.microsoft.com/office/powerpoint/2010/main" val="2212539034"/>
      </p:ext>
    </p:extLst>
  </p:cSld>
  <p:clrMapOvr>
    <a:masterClrMapping/>
  </p:clrMapOvr>
  <p:transition advTm="4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9B1B4F-3E4D-4FEB-BC6E-C8FD87425F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7904" y="-2593"/>
            <a:ext cx="4764875" cy="6858000"/>
          </a:xfrm>
          <a:prstGeom prst="rect">
            <a:avLst/>
          </a:prstGeom>
        </p:spPr>
      </p:pic>
      <p:sp>
        <p:nvSpPr>
          <p:cNvPr id="3" name="TextBox 2">
            <a:extLst>
              <a:ext uri="{FF2B5EF4-FFF2-40B4-BE49-F238E27FC236}">
                <a16:creationId xmlns:a16="http://schemas.microsoft.com/office/drawing/2014/main" id="{2B8CC4FB-C541-4813-9C84-100A2291256A}"/>
              </a:ext>
            </a:extLst>
          </p:cNvPr>
          <p:cNvSpPr txBox="1"/>
          <p:nvPr/>
        </p:nvSpPr>
        <p:spPr>
          <a:xfrm>
            <a:off x="827584" y="2492896"/>
            <a:ext cx="1872208" cy="923330"/>
          </a:xfrm>
          <a:prstGeom prst="rect">
            <a:avLst/>
          </a:prstGeom>
          <a:noFill/>
        </p:spPr>
        <p:txBody>
          <a:bodyPr wrap="square" rtlCol="0">
            <a:spAutoFit/>
          </a:bodyPr>
          <a:lstStyle/>
          <a:p>
            <a:r>
              <a:rPr lang="en-GB" dirty="0"/>
              <a:t>Stan is 8</a:t>
            </a:r>
          </a:p>
          <a:p>
            <a:r>
              <a:rPr lang="en-GB" dirty="0"/>
              <a:t>He wrote a prayer to the Earth</a:t>
            </a:r>
          </a:p>
        </p:txBody>
      </p:sp>
    </p:spTree>
    <p:extLst>
      <p:ext uri="{BB962C8B-B14F-4D97-AF65-F5344CB8AC3E}">
        <p14:creationId xmlns:p14="http://schemas.microsoft.com/office/powerpoint/2010/main" val="392474407"/>
      </p:ext>
    </p:extLst>
  </p:cSld>
  <p:clrMapOvr>
    <a:masterClrMapping/>
  </p:clrMapOvr>
  <p:transition advTm="4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79252B8F1BE40BF24FAB37DF95791" ma:contentTypeVersion="17" ma:contentTypeDescription="Create a new document." ma:contentTypeScope="" ma:versionID="74cdd0a5310ff6ba692d99bd4c083f04">
  <xsd:schema xmlns:xsd="http://www.w3.org/2001/XMLSchema" xmlns:xs="http://www.w3.org/2001/XMLSchema" xmlns:p="http://schemas.microsoft.com/office/2006/metadata/properties" xmlns:ns2="62668701-851c-484c-a842-c50f6f37e35d" xmlns:ns3="d1ba7e5b-7881-459a-a25c-2ceb0877ef6d" xmlns:ns4="f0b9e877-a21e-48c6-9eeb-e4ed0728fa56" targetNamespace="http://schemas.microsoft.com/office/2006/metadata/properties" ma:root="true" ma:fieldsID="e6eb8984e560ca04d73aa0fdebeb1ae1" ns2:_="" ns3:_="" ns4:_="">
    <xsd:import namespace="62668701-851c-484c-a842-c50f6f37e35d"/>
    <xsd:import namespace="d1ba7e5b-7881-459a-a25c-2ceb0877ef6d"/>
    <xsd:import namespace="f0b9e877-a21e-48c6-9eeb-e4ed0728fa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68701-851c-484c-a842-c50f6f37e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ce8de0-f3f0-4549-9e55-059b8c2a83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ba7e5b-7881-459a-a25c-2ceb0877ef6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b9e877-a21e-48c6-9eeb-e4ed0728fa5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51604f6-bd9e-4377-9b95-68911826c5c0}" ma:internalName="TaxCatchAll" ma:showField="CatchAllData" ma:web="f0b9e877-a21e-48c6-9eeb-e4ed0728fa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668701-851c-484c-a842-c50f6f37e35d">
      <Terms xmlns="http://schemas.microsoft.com/office/infopath/2007/PartnerControls"/>
    </lcf76f155ced4ddcb4097134ff3c332f>
    <TaxCatchAll xmlns="f0b9e877-a21e-48c6-9eeb-e4ed0728fa56" xsi:nil="true"/>
  </documentManagement>
</p:properties>
</file>

<file path=customXml/itemProps1.xml><?xml version="1.0" encoding="utf-8"?>
<ds:datastoreItem xmlns:ds="http://schemas.openxmlformats.org/officeDocument/2006/customXml" ds:itemID="{E907B9CD-7130-49BA-A957-DE53EE8EF028}"/>
</file>

<file path=customXml/itemProps2.xml><?xml version="1.0" encoding="utf-8"?>
<ds:datastoreItem xmlns:ds="http://schemas.openxmlformats.org/officeDocument/2006/customXml" ds:itemID="{02819EBE-A42E-42CB-A3CF-42263F3C7BEE}"/>
</file>

<file path=customXml/itemProps3.xml><?xml version="1.0" encoding="utf-8"?>
<ds:datastoreItem xmlns:ds="http://schemas.openxmlformats.org/officeDocument/2006/customXml" ds:itemID="{18E4E5FC-E14B-42EA-95B1-51E91C9BDA63}"/>
</file>

<file path=docProps/app.xml><?xml version="1.0" encoding="utf-8"?>
<Properties xmlns="http://schemas.openxmlformats.org/officeDocument/2006/extended-properties" xmlns:vt="http://schemas.openxmlformats.org/officeDocument/2006/docPropsVTypes">
  <TotalTime>479</TotalTime>
  <Words>914</Words>
  <Application>Microsoft Office PowerPoint</Application>
  <PresentationFormat>On-screen Show (4:3)</PresentationFormat>
  <Paragraphs>33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If the earth was just a metre in diameter, floating a few feet above a field somewhere, people would come from everywhere to marvel at it.   People would walk round it, marvelling at its big pools of water, its little pools and the water flowing between the pools.   People would marvel at the bumps on it, and the holes in it, and at the very thin layer of gas surrounding it and the water suspended in the gas.   The people would marvel at all the creatures walking around the surface of the ball and at the creatures in the water.   The people would declare it as sacred because it was the only one, and they would protect it so that it would not be hurt.  The ball would be the greatest wonder known, and the people would come to pray to it, to be healed, to gain knowledge, to know beauty and to wonder how  it could be.  People would love  it, and defend it with their lives, because they would somehow know that their lives, their own goodness, could be nothing without it.  If the world were only a few feet in diameter.  </vt:lpstr>
      <vt:lpstr>Task 1: Questions. Write your answers neatly, but being thoughtful and imaginative is even more important.</vt:lpstr>
      <vt:lpstr>Task 2: Reflections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Lat Blaylock</cp:lastModifiedBy>
  <cp:revision>13</cp:revision>
  <dcterms:created xsi:type="dcterms:W3CDTF">2011-04-29T08:10:44Z</dcterms:created>
  <dcterms:modified xsi:type="dcterms:W3CDTF">2020-08-28T12:16:20Z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0x010100CFB79252B8F1BE40BF24FAB37DF95791</vt:lpwstr>
  </property>
</Properties>
</file>