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49" r:id="rId2"/>
    <p:sldId id="370" r:id="rId3"/>
    <p:sldId id="355" r:id="rId4"/>
    <p:sldId id="372" r:id="rId5"/>
    <p:sldId id="371" r:id="rId6"/>
    <p:sldId id="377" r:id="rId7"/>
    <p:sldId id="379" r:id="rId8"/>
    <p:sldId id="374" r:id="rId9"/>
    <p:sldId id="376" r:id="rId10"/>
    <p:sldId id="375" r:id="rId11"/>
    <p:sldId id="369" r:id="rId12"/>
    <p:sldId id="367" r:id="rId13"/>
    <p:sldId id="378" r:id="rId14"/>
  </p:sldIdLst>
  <p:sldSz cx="9144000" cy="6858000" type="screen4x3"/>
  <p:notesSz cx="9372600" cy="7086600"/>
  <p:photoAlbum/>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4" autoAdjust="0"/>
    <p:restoredTop sz="94660"/>
  </p:normalViewPr>
  <p:slideViewPr>
    <p:cSldViewPr>
      <p:cViewPr varScale="1">
        <p:scale>
          <a:sx n="59" d="100"/>
          <a:sy n="59" d="100"/>
        </p:scale>
        <p:origin x="1224" y="34"/>
      </p:cViewPr>
      <p:guideLst>
        <p:guide orient="horz" pos="2160"/>
        <p:guide pos="2880"/>
      </p:guideLst>
    </p:cSldViewPr>
  </p:slideViewPr>
  <p:notesTextViewPr>
    <p:cViewPr>
      <p:scale>
        <a:sx n="100" d="100"/>
        <a:sy n="100" d="100"/>
      </p:scale>
      <p:origin x="0" y="0"/>
    </p:cViewPr>
  </p:notesTextViewPr>
  <p:sorterViewPr>
    <p:cViewPr>
      <p:scale>
        <a:sx n="151" d="100"/>
        <a:sy n="151" d="100"/>
      </p:scale>
      <p:origin x="0" y="-131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2413" cy="3540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en-US"/>
              <a:t>NATRE Art in Heaven Exhibition</a:t>
            </a:r>
          </a:p>
        </p:txBody>
      </p:sp>
      <p:sp>
        <p:nvSpPr>
          <p:cNvPr id="3" name="Date Placeholder 2"/>
          <p:cNvSpPr>
            <a:spLocks noGrp="1"/>
          </p:cNvSpPr>
          <p:nvPr>
            <p:ph type="dt" sz="quarter" idx="1"/>
          </p:nvPr>
        </p:nvSpPr>
        <p:spPr>
          <a:xfrm>
            <a:off x="5310188" y="0"/>
            <a:ext cx="4060825" cy="3540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237478B-6E0F-4E07-AC7A-1FDE1ED50850}" type="datetimeFigureOut">
              <a:rPr lang="en-US"/>
              <a:pPr>
                <a:defRPr/>
              </a:pPr>
              <a:t>5/6/2021</a:t>
            </a:fld>
            <a:endParaRPr lang="en-US"/>
          </a:p>
        </p:txBody>
      </p:sp>
      <p:sp>
        <p:nvSpPr>
          <p:cNvPr id="4" name="Footer Placeholder 3"/>
          <p:cNvSpPr>
            <a:spLocks noGrp="1"/>
          </p:cNvSpPr>
          <p:nvPr>
            <p:ph type="ftr" sz="quarter" idx="2"/>
          </p:nvPr>
        </p:nvSpPr>
        <p:spPr>
          <a:xfrm>
            <a:off x="0" y="6731000"/>
            <a:ext cx="4062413" cy="3540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r>
              <a:rPr lang="en-US"/>
              <a:t>Spiritual Search / Lat Blaylock / 10 2009</a:t>
            </a:r>
          </a:p>
        </p:txBody>
      </p:sp>
      <p:sp>
        <p:nvSpPr>
          <p:cNvPr id="5" name="Slide Number Placeholder 4"/>
          <p:cNvSpPr>
            <a:spLocks noGrp="1"/>
          </p:cNvSpPr>
          <p:nvPr>
            <p:ph type="sldNum" sz="quarter" idx="3"/>
          </p:nvPr>
        </p:nvSpPr>
        <p:spPr>
          <a:xfrm>
            <a:off x="5310188" y="6731000"/>
            <a:ext cx="4060825" cy="3540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4114775-5D1E-4AB6-9ADD-531A1BEB9F6D}" type="slidenum">
              <a:rPr lang="en-US" altLang="en-US"/>
              <a:pPr>
                <a:defRPr/>
              </a:pPr>
              <a:t>‹#›</a:t>
            </a:fld>
            <a:endParaRPr lang="en-US" altLang="en-US"/>
          </a:p>
        </p:txBody>
      </p:sp>
    </p:spTree>
    <p:extLst>
      <p:ext uri="{BB962C8B-B14F-4D97-AF65-F5344CB8AC3E}">
        <p14:creationId xmlns:p14="http://schemas.microsoft.com/office/powerpoint/2010/main" val="283732765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2413" cy="3540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en-US"/>
              <a:t>NATRE Art in Heaven Exhibition</a:t>
            </a:r>
          </a:p>
        </p:txBody>
      </p:sp>
      <p:sp>
        <p:nvSpPr>
          <p:cNvPr id="3" name="Date Placeholder 2"/>
          <p:cNvSpPr>
            <a:spLocks noGrp="1"/>
          </p:cNvSpPr>
          <p:nvPr>
            <p:ph type="dt" idx="1"/>
          </p:nvPr>
        </p:nvSpPr>
        <p:spPr>
          <a:xfrm>
            <a:off x="5310188" y="0"/>
            <a:ext cx="4060825" cy="3540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7636E07-3BDD-4AE6-8310-1C5E7CB1A848}" type="datetimeFigureOut">
              <a:rPr lang="en-US"/>
              <a:pPr>
                <a:defRPr/>
              </a:pPr>
              <a:t>5/6/2021</a:t>
            </a:fld>
            <a:endParaRPr lang="en-US"/>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38213" y="3365500"/>
            <a:ext cx="7497762" cy="318928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31000"/>
            <a:ext cx="4062413" cy="3540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r>
              <a:rPr lang="en-US"/>
              <a:t>Spiritual Search / Lat Blaylock / 10 2009</a:t>
            </a:r>
          </a:p>
        </p:txBody>
      </p:sp>
      <p:sp>
        <p:nvSpPr>
          <p:cNvPr id="7" name="Slide Number Placeholder 6"/>
          <p:cNvSpPr>
            <a:spLocks noGrp="1"/>
          </p:cNvSpPr>
          <p:nvPr>
            <p:ph type="sldNum" sz="quarter" idx="5"/>
          </p:nvPr>
        </p:nvSpPr>
        <p:spPr>
          <a:xfrm>
            <a:off x="5310188" y="6731000"/>
            <a:ext cx="4060825" cy="3540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92606DC-59CF-4489-8F68-B1F6F6FC8E23}" type="slidenum">
              <a:rPr lang="en-US" altLang="en-US"/>
              <a:pPr>
                <a:defRPr/>
              </a:pPr>
              <a:t>‹#›</a:t>
            </a:fld>
            <a:endParaRPr lang="en-US" altLang="en-US"/>
          </a:p>
        </p:txBody>
      </p:sp>
    </p:spTree>
    <p:extLst>
      <p:ext uri="{BB962C8B-B14F-4D97-AF65-F5344CB8AC3E}">
        <p14:creationId xmlns:p14="http://schemas.microsoft.com/office/powerpoint/2010/main" val="170000039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23DC8FD-85E8-4FB6-86D8-CE02110AE7E8}" type="datetimeFigureOut">
              <a:rPr lang="en-US"/>
              <a:pPr>
                <a:defRPr/>
              </a:pPr>
              <a:t>5/6/2021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8EA7DA-46A5-468B-A6E9-E4B362A0A9F8}" type="slidenum">
              <a:rPr lang="en-US" altLang="en-US"/>
              <a:pPr>
                <a:defRPr/>
              </a:pPr>
              <a:t>‹#›</a:t>
            </a:fld>
            <a:endParaRPr lang="en-US" altLang="en-US"/>
          </a:p>
        </p:txBody>
      </p:sp>
    </p:spTree>
    <p:extLst>
      <p:ext uri="{BB962C8B-B14F-4D97-AF65-F5344CB8AC3E}">
        <p14:creationId xmlns:p14="http://schemas.microsoft.com/office/powerpoint/2010/main" val="3484981534"/>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C54CB2-5CCE-4636-B2A0-1BFEFDD778C9}" type="datetimeFigureOut">
              <a:rPr lang="en-US"/>
              <a:pPr>
                <a:defRPr/>
              </a:pPr>
              <a:t>5/6/2021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0ABD14-FE2D-458F-93A5-FBF939DFC84A}" type="slidenum">
              <a:rPr lang="en-US" altLang="en-US"/>
              <a:pPr>
                <a:defRPr/>
              </a:pPr>
              <a:t>‹#›</a:t>
            </a:fld>
            <a:endParaRPr lang="en-US" altLang="en-US"/>
          </a:p>
        </p:txBody>
      </p:sp>
    </p:spTree>
    <p:extLst>
      <p:ext uri="{BB962C8B-B14F-4D97-AF65-F5344CB8AC3E}">
        <p14:creationId xmlns:p14="http://schemas.microsoft.com/office/powerpoint/2010/main" val="72380571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950A5B-E354-47E5-9C5A-E4CC6FA1D4CF}" type="datetimeFigureOut">
              <a:rPr lang="en-US"/>
              <a:pPr>
                <a:defRPr/>
              </a:pPr>
              <a:t>5/6/2021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6D7E88-E485-4DF6-9A83-7211857C60FA}" type="slidenum">
              <a:rPr lang="en-US" altLang="en-US"/>
              <a:pPr>
                <a:defRPr/>
              </a:pPr>
              <a:t>‹#›</a:t>
            </a:fld>
            <a:endParaRPr lang="en-US" altLang="en-US"/>
          </a:p>
        </p:txBody>
      </p:sp>
    </p:spTree>
    <p:extLst>
      <p:ext uri="{BB962C8B-B14F-4D97-AF65-F5344CB8AC3E}">
        <p14:creationId xmlns:p14="http://schemas.microsoft.com/office/powerpoint/2010/main" val="7740305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EEA8C9-37F8-4434-BC4D-A01562FA68C4}" type="datetimeFigureOut">
              <a:rPr lang="en-US"/>
              <a:pPr>
                <a:defRPr/>
              </a:pPr>
              <a:t>5/6/2021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BE38DF-F047-4515-AD51-A94D9509C6F4}" type="slidenum">
              <a:rPr lang="en-US" altLang="en-US"/>
              <a:pPr>
                <a:defRPr/>
              </a:pPr>
              <a:t>‹#›</a:t>
            </a:fld>
            <a:endParaRPr lang="en-US" altLang="en-US"/>
          </a:p>
        </p:txBody>
      </p:sp>
    </p:spTree>
    <p:extLst>
      <p:ext uri="{BB962C8B-B14F-4D97-AF65-F5344CB8AC3E}">
        <p14:creationId xmlns:p14="http://schemas.microsoft.com/office/powerpoint/2010/main" val="194785273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57425E-3DDF-4610-9773-8649290A0ACD}" type="datetimeFigureOut">
              <a:rPr lang="en-US"/>
              <a:pPr>
                <a:defRPr/>
              </a:pPr>
              <a:t>5/6/2021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7995E2-445A-435C-BEEB-C54C327ACC82}" type="slidenum">
              <a:rPr lang="en-US" altLang="en-US"/>
              <a:pPr>
                <a:defRPr/>
              </a:pPr>
              <a:t>‹#›</a:t>
            </a:fld>
            <a:endParaRPr lang="en-US" altLang="en-US"/>
          </a:p>
        </p:txBody>
      </p:sp>
    </p:spTree>
    <p:extLst>
      <p:ext uri="{BB962C8B-B14F-4D97-AF65-F5344CB8AC3E}">
        <p14:creationId xmlns:p14="http://schemas.microsoft.com/office/powerpoint/2010/main" val="2867492204"/>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66CF05A-1629-4DBE-BFAA-D679D83CC017}" type="datetimeFigureOut">
              <a:rPr lang="en-US"/>
              <a:pPr>
                <a:defRPr/>
              </a:pPr>
              <a:t>5/6/2021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1291E-B93B-4837-85F8-4DD4F039C646}" type="slidenum">
              <a:rPr lang="en-US" altLang="en-US"/>
              <a:pPr>
                <a:defRPr/>
              </a:pPr>
              <a:t>‹#›</a:t>
            </a:fld>
            <a:endParaRPr lang="en-US" altLang="en-US"/>
          </a:p>
        </p:txBody>
      </p:sp>
    </p:spTree>
    <p:extLst>
      <p:ext uri="{BB962C8B-B14F-4D97-AF65-F5344CB8AC3E}">
        <p14:creationId xmlns:p14="http://schemas.microsoft.com/office/powerpoint/2010/main" val="339965740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5D3CDA-3AAD-4753-8213-45D88E49150D}" type="datetimeFigureOut">
              <a:rPr lang="en-US"/>
              <a:pPr>
                <a:defRPr/>
              </a:pPr>
              <a:t>5/6/2021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509F40-5826-44B7-8CF2-5B0342A03702}" type="slidenum">
              <a:rPr lang="en-US" altLang="en-US"/>
              <a:pPr>
                <a:defRPr/>
              </a:pPr>
              <a:t>‹#›</a:t>
            </a:fld>
            <a:endParaRPr lang="en-US" altLang="en-US"/>
          </a:p>
        </p:txBody>
      </p:sp>
    </p:spTree>
    <p:extLst>
      <p:ext uri="{BB962C8B-B14F-4D97-AF65-F5344CB8AC3E}">
        <p14:creationId xmlns:p14="http://schemas.microsoft.com/office/powerpoint/2010/main" val="3721339161"/>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0138C9-C005-43C0-83A3-1648B089767C}" type="datetimeFigureOut">
              <a:rPr lang="en-US"/>
              <a:pPr>
                <a:defRPr/>
              </a:pPr>
              <a:t>5/6/2021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C7E92E-A22F-41EE-87A1-96DDAC15B1A5}" type="slidenum">
              <a:rPr lang="en-US" altLang="en-US"/>
              <a:pPr>
                <a:defRPr/>
              </a:pPr>
              <a:t>‹#›</a:t>
            </a:fld>
            <a:endParaRPr lang="en-US" altLang="en-US"/>
          </a:p>
        </p:txBody>
      </p:sp>
    </p:spTree>
    <p:extLst>
      <p:ext uri="{BB962C8B-B14F-4D97-AF65-F5344CB8AC3E}">
        <p14:creationId xmlns:p14="http://schemas.microsoft.com/office/powerpoint/2010/main" val="380792165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086110-5D87-4837-98C0-3FE96A9923C2}" type="datetimeFigureOut">
              <a:rPr lang="en-US"/>
              <a:pPr>
                <a:defRPr/>
              </a:pPr>
              <a:t>5/6/2021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BB3898-BB33-4025-B420-9B5C88649AC9}" type="slidenum">
              <a:rPr lang="en-US" altLang="en-US"/>
              <a:pPr>
                <a:defRPr/>
              </a:pPr>
              <a:t>‹#›</a:t>
            </a:fld>
            <a:endParaRPr lang="en-US" altLang="en-US"/>
          </a:p>
        </p:txBody>
      </p:sp>
    </p:spTree>
    <p:extLst>
      <p:ext uri="{BB962C8B-B14F-4D97-AF65-F5344CB8AC3E}">
        <p14:creationId xmlns:p14="http://schemas.microsoft.com/office/powerpoint/2010/main" val="280545154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8FD97F8-274A-4CE6-905C-A3CB5D36B0D6}" type="datetimeFigureOut">
              <a:rPr lang="en-US"/>
              <a:pPr>
                <a:defRPr/>
              </a:pPr>
              <a:t>5/6/2021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02AC0D-BDBF-4781-B2D3-2F3EA2FE909B}" type="slidenum">
              <a:rPr lang="en-US" altLang="en-US"/>
              <a:pPr>
                <a:defRPr/>
              </a:pPr>
              <a:t>‹#›</a:t>
            </a:fld>
            <a:endParaRPr lang="en-US" altLang="en-US"/>
          </a:p>
        </p:txBody>
      </p:sp>
    </p:spTree>
    <p:extLst>
      <p:ext uri="{BB962C8B-B14F-4D97-AF65-F5344CB8AC3E}">
        <p14:creationId xmlns:p14="http://schemas.microsoft.com/office/powerpoint/2010/main" val="338623161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469114-88B8-4234-84E9-2BB9787E679C}" type="datetimeFigureOut">
              <a:rPr lang="en-US"/>
              <a:pPr>
                <a:defRPr/>
              </a:pPr>
              <a:t>5/6/2021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DB3035-5A78-4C76-A4E5-B39EAB4E71D5}" type="slidenum">
              <a:rPr lang="en-US" altLang="en-US"/>
              <a:pPr>
                <a:defRPr/>
              </a:pPr>
              <a:t>‹#›</a:t>
            </a:fld>
            <a:endParaRPr lang="en-US" altLang="en-US"/>
          </a:p>
        </p:txBody>
      </p:sp>
    </p:spTree>
    <p:extLst>
      <p:ext uri="{BB962C8B-B14F-4D97-AF65-F5344CB8AC3E}">
        <p14:creationId xmlns:p14="http://schemas.microsoft.com/office/powerpoint/2010/main" val="22834292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735B61-A3CF-4A1C-AE9D-12C617757391}" type="datetimeFigureOut">
              <a:rPr lang="en-US"/>
              <a:pPr>
                <a:defRPr/>
              </a:pPr>
              <a:t>5/6/2021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F200461-3028-40FD-BBA9-DFB9B7E131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limatecentral.org/news/american-icons-threatened-by-sea-level-rise-in-pictures-1954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36613" t="23388" r="25588" b="9381"/>
          <a:stretch/>
        </p:blipFill>
        <p:spPr>
          <a:xfrm>
            <a:off x="7956376" y="224644"/>
            <a:ext cx="948392" cy="948392"/>
          </a:xfrm>
          <a:prstGeom prst="rect">
            <a:avLst/>
          </a:prstGeom>
        </p:spPr>
      </p:pic>
      <p:pic>
        <p:nvPicPr>
          <p:cNvPr id="9"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397436" y="5992156"/>
            <a:ext cx="2400913" cy="63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775848" y="6620209"/>
            <a:ext cx="1103991" cy="400110"/>
          </a:xfrm>
          <a:prstGeom prst="rect">
            <a:avLst/>
          </a:prstGeom>
          <a:noFill/>
        </p:spPr>
        <p:txBody>
          <a:bodyPr wrap="square" rtlCol="0">
            <a:spAutoFit/>
          </a:bodyPr>
          <a:lstStyle/>
          <a:p>
            <a:r>
              <a:rPr lang="en-GB" sz="1000" dirty="0">
                <a:solidFill>
                  <a:schemeClr val="bg1">
                    <a:lumMod val="85000"/>
                  </a:schemeClr>
                </a:solidFill>
                <a:latin typeface="Arial Rounded MT Bold" panose="020F0704030504030204" pitchFamily="34" charset="0"/>
              </a:rPr>
              <a:t>© RE Today, 2017.</a:t>
            </a:r>
          </a:p>
        </p:txBody>
      </p:sp>
      <p:sp>
        <p:nvSpPr>
          <p:cNvPr id="15" name="Title 1"/>
          <p:cNvSpPr>
            <a:spLocks noGrp="1"/>
          </p:cNvSpPr>
          <p:nvPr>
            <p:ph type="title"/>
          </p:nvPr>
        </p:nvSpPr>
        <p:spPr>
          <a:xfrm>
            <a:off x="667725" y="980728"/>
            <a:ext cx="7792707" cy="4057967"/>
          </a:xfrm>
        </p:spPr>
        <p:txBody>
          <a:bodyPr>
            <a:noAutofit/>
          </a:bodyPr>
          <a:lstStyle/>
          <a:p>
            <a:pPr algn="l"/>
            <a:r>
              <a:rPr lang="en-GB" sz="5400" dirty="0">
                <a:solidFill>
                  <a:srgbClr val="F36F39"/>
                </a:solidFill>
              </a:rPr>
              <a:t>RE and Climate Justice</a:t>
            </a:r>
            <a:br>
              <a:rPr lang="en-GB" sz="4800" dirty="0">
                <a:solidFill>
                  <a:srgbClr val="F36F39"/>
                </a:solidFill>
              </a:rPr>
            </a:br>
            <a:r>
              <a:rPr lang="en-GB" sz="3600" i="1" dirty="0">
                <a:solidFill>
                  <a:srgbClr val="F36F39"/>
                </a:solidFill>
              </a:rPr>
              <a:t>Visual learning connecting climate change and spirituality</a:t>
            </a:r>
            <a:br>
              <a:rPr lang="en-GB" sz="3600" i="1" dirty="0">
                <a:solidFill>
                  <a:srgbClr val="F36F39"/>
                </a:solidFill>
              </a:rPr>
            </a:br>
            <a:br>
              <a:rPr lang="en-GB" sz="2400" dirty="0">
                <a:solidFill>
                  <a:schemeClr val="tx1">
                    <a:lumMod val="65000"/>
                    <a:lumOff val="35000"/>
                  </a:schemeClr>
                </a:solidFill>
              </a:rPr>
            </a:br>
            <a:r>
              <a:rPr lang="en-GB" sz="2400" dirty="0">
                <a:solidFill>
                  <a:schemeClr val="tx1">
                    <a:lumMod val="65000"/>
                    <a:lumOff val="35000"/>
                  </a:schemeClr>
                </a:solidFill>
              </a:rPr>
              <a:t>This PowerPoint sequence supports ideas from Autumn 2020’s </a:t>
            </a:r>
            <a:r>
              <a:rPr lang="en-GB" sz="2400" i="1" dirty="0">
                <a:solidFill>
                  <a:schemeClr val="tx1">
                    <a:lumMod val="65000"/>
                    <a:lumOff val="35000"/>
                  </a:schemeClr>
                </a:solidFill>
              </a:rPr>
              <a:t>REtoday</a:t>
            </a:r>
            <a:r>
              <a:rPr lang="en-GB" sz="2400" dirty="0">
                <a:solidFill>
                  <a:schemeClr val="tx1">
                    <a:lumMod val="65000"/>
                    <a:lumOff val="35000"/>
                  </a:schemeClr>
                </a:solidFill>
              </a:rPr>
              <a:t> magazine article ‘The Big Picture’ which refer to the photomontage work of Nikolay </a:t>
            </a:r>
            <a:r>
              <a:rPr lang="en-GB" sz="2400" dirty="0" err="1">
                <a:solidFill>
                  <a:schemeClr val="tx1">
                    <a:lumMod val="65000"/>
                    <a:lumOff val="35000"/>
                  </a:schemeClr>
                </a:solidFill>
              </a:rPr>
              <a:t>Lamm</a:t>
            </a:r>
            <a:r>
              <a:rPr lang="en-GB" sz="2400" dirty="0">
                <a:solidFill>
                  <a:schemeClr val="tx1">
                    <a:lumMod val="65000"/>
                    <a:lumOff val="35000"/>
                  </a:schemeClr>
                </a:solidFill>
              </a:rPr>
              <a:t> and enable pupils to think for themselves about issues emerging from the rising sea levels</a:t>
            </a:r>
            <a:br>
              <a:rPr lang="en-GB" sz="2400" dirty="0">
                <a:solidFill>
                  <a:schemeClr val="tx1">
                    <a:lumMod val="75000"/>
                    <a:lumOff val="25000"/>
                  </a:schemeClr>
                </a:solidFill>
              </a:rPr>
            </a:br>
            <a:r>
              <a:rPr lang="en-GB" sz="1050" dirty="0">
                <a:solidFill>
                  <a:schemeClr val="tx1">
                    <a:lumMod val="75000"/>
                    <a:lumOff val="25000"/>
                  </a:schemeClr>
                </a:solidFill>
              </a:rPr>
              <a:t> </a:t>
            </a:r>
            <a:br>
              <a:rPr lang="en-GB" sz="2000" dirty="0">
                <a:solidFill>
                  <a:schemeClr val="tx1">
                    <a:lumMod val="75000"/>
                    <a:lumOff val="25000"/>
                  </a:schemeClr>
                </a:solidFill>
              </a:rPr>
            </a:br>
            <a:r>
              <a:rPr lang="en-GB" sz="1800" dirty="0">
                <a:solidFill>
                  <a:schemeClr val="accent6">
                    <a:lumMod val="75000"/>
                  </a:schemeClr>
                </a:solidFill>
              </a:rPr>
              <a:t>This downloadable resource, free to </a:t>
            </a:r>
            <a:r>
              <a:rPr lang="en-GB" sz="1800" i="1" dirty="0">
                <a:solidFill>
                  <a:schemeClr val="accent6">
                    <a:lumMod val="75000"/>
                  </a:schemeClr>
                </a:solidFill>
              </a:rPr>
              <a:t>REtoday</a:t>
            </a:r>
            <a:r>
              <a:rPr lang="en-GB" sz="1800" dirty="0">
                <a:solidFill>
                  <a:schemeClr val="accent6">
                    <a:lumMod val="75000"/>
                  </a:schemeClr>
                </a:solidFill>
              </a:rPr>
              <a:t> magazine subscribers and NATRE members, is © RE Today and may be used in your own school. Any other use is by written permission only.</a:t>
            </a:r>
          </a:p>
        </p:txBody>
      </p:sp>
    </p:spTree>
    <p:extLst>
      <p:ext uri="{BB962C8B-B14F-4D97-AF65-F5344CB8AC3E}">
        <p14:creationId xmlns:p14="http://schemas.microsoft.com/office/powerpoint/2010/main" val="1533291754"/>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A337-CB90-418F-9502-E2450F1A0A5C}"/>
              </a:ext>
            </a:extLst>
          </p:cNvPr>
          <p:cNvSpPr>
            <a:spLocks noGrp="1"/>
          </p:cNvSpPr>
          <p:nvPr>
            <p:ph type="title"/>
          </p:nvPr>
        </p:nvSpPr>
        <p:spPr/>
        <p:txBody>
          <a:bodyPr/>
          <a:lstStyle/>
          <a:p>
            <a:pPr algn="l"/>
            <a:r>
              <a:rPr lang="en-GB" b="1" dirty="0">
                <a:solidFill>
                  <a:srgbClr val="F36F39"/>
                </a:solidFill>
              </a:rPr>
              <a:t>Imagine…</a:t>
            </a:r>
          </a:p>
        </p:txBody>
      </p:sp>
      <p:sp>
        <p:nvSpPr>
          <p:cNvPr id="3" name="Content Placeholder 2">
            <a:extLst>
              <a:ext uri="{FF2B5EF4-FFF2-40B4-BE49-F238E27FC236}">
                <a16:creationId xmlns:a16="http://schemas.microsoft.com/office/drawing/2014/main" id="{0BBE41DE-AB78-4B50-AD68-8085814E5C58}"/>
              </a:ext>
            </a:extLst>
          </p:cNvPr>
          <p:cNvSpPr>
            <a:spLocks noGrp="1"/>
          </p:cNvSpPr>
          <p:nvPr>
            <p:ph idx="1"/>
          </p:nvPr>
        </p:nvSpPr>
        <p:spPr/>
        <p:txBody>
          <a:bodyPr/>
          <a:lstStyle/>
          <a:p>
            <a:r>
              <a:rPr lang="en-GB" dirty="0"/>
              <a:t>In conversation with your partner, consider what the implications of global sea levels rising are for London, or for your town or community. </a:t>
            </a:r>
          </a:p>
          <a:p>
            <a:r>
              <a:rPr lang="en-GB" dirty="0"/>
              <a:t>The next slide shows you Nikolay </a:t>
            </a:r>
            <a:r>
              <a:rPr lang="en-GB" dirty="0" err="1"/>
              <a:t>Lamm’s</a:t>
            </a:r>
            <a:r>
              <a:rPr lang="en-GB" dirty="0"/>
              <a:t> projected picture of central London. We do have the Thames barrier, so maybe it would be different here…</a:t>
            </a:r>
          </a:p>
        </p:txBody>
      </p:sp>
    </p:spTree>
    <p:extLst>
      <p:ext uri="{BB962C8B-B14F-4D97-AF65-F5344CB8AC3E}">
        <p14:creationId xmlns:p14="http://schemas.microsoft.com/office/powerpoint/2010/main" val="1064927687"/>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ridge over a body of water with a city in the background&#10;&#10;Description automatically generated">
            <a:extLst>
              <a:ext uri="{FF2B5EF4-FFF2-40B4-BE49-F238E27FC236}">
                <a16:creationId xmlns:a16="http://schemas.microsoft.com/office/drawing/2014/main" id="{C5A09463-7806-4CD1-BE1B-6DB3D5448B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0728"/>
            <a:ext cx="9144000" cy="6096000"/>
          </a:xfrm>
        </p:spPr>
      </p:pic>
      <p:sp>
        <p:nvSpPr>
          <p:cNvPr id="4" name="Rectangle 3"/>
          <p:cNvSpPr/>
          <p:nvPr/>
        </p:nvSpPr>
        <p:spPr>
          <a:xfrm>
            <a:off x="0" y="-1612"/>
            <a:ext cx="9144000"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775848" y="6620209"/>
            <a:ext cx="1368152" cy="246221"/>
          </a:xfrm>
          <a:prstGeom prst="rect">
            <a:avLst/>
          </a:prstGeom>
          <a:noFill/>
        </p:spPr>
        <p:txBody>
          <a:bodyPr wrap="square" rtlCol="0">
            <a:spAutoFit/>
          </a:bodyPr>
          <a:lstStyle/>
          <a:p>
            <a:r>
              <a:rPr lang="en-GB" sz="1000" dirty="0">
                <a:solidFill>
                  <a:schemeClr val="bg1">
                    <a:lumMod val="85000"/>
                  </a:schemeClr>
                </a:solidFill>
                <a:latin typeface="Arial Rounded MT Bold" panose="020F0704030504030204" pitchFamily="34" charset="0"/>
              </a:rPr>
              <a:t>© RE Today, 2017.</a:t>
            </a:r>
          </a:p>
        </p:txBody>
      </p:sp>
      <p:sp>
        <p:nvSpPr>
          <p:cNvPr id="2" name="Title 1"/>
          <p:cNvSpPr>
            <a:spLocks noGrp="1"/>
          </p:cNvSpPr>
          <p:nvPr>
            <p:ph type="title"/>
          </p:nvPr>
        </p:nvSpPr>
        <p:spPr>
          <a:xfrm>
            <a:off x="467544" y="260648"/>
            <a:ext cx="8136904" cy="634082"/>
          </a:xfrm>
        </p:spPr>
        <p:txBody>
          <a:bodyPr/>
          <a:lstStyle/>
          <a:p>
            <a:pPr algn="l"/>
            <a:r>
              <a:rPr lang="en-GB" sz="2800" dirty="0">
                <a:solidFill>
                  <a:schemeClr val="bg1"/>
                </a:solidFill>
                <a:latin typeface="Arial Rounded MT Bold" panose="020F0704030504030204" pitchFamily="34" charset="0"/>
              </a:rPr>
              <a:t>Consider the picture, then write your letter to your MP about tackling the climate crisis. </a:t>
            </a:r>
          </a:p>
        </p:txBody>
      </p:sp>
    </p:spTree>
    <p:extLst>
      <p:ext uri="{BB962C8B-B14F-4D97-AF65-F5344CB8AC3E}">
        <p14:creationId xmlns:p14="http://schemas.microsoft.com/office/powerpoint/2010/main" val="2375919714"/>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60648"/>
            <a:ext cx="8064896" cy="634082"/>
          </a:xfrm>
        </p:spPr>
        <p:txBody>
          <a:bodyPr/>
          <a:lstStyle/>
          <a:p>
            <a:pPr algn="l"/>
            <a:r>
              <a:rPr lang="en-GB" sz="3200" dirty="0">
                <a:solidFill>
                  <a:schemeClr val="bg1"/>
                </a:solidFill>
                <a:latin typeface="Arial Rounded MT Bold" panose="020F0704030504030204" pitchFamily="34" charset="0"/>
              </a:rPr>
              <a:t>Achievements – well done if you can say ‘yes’ to some of these</a:t>
            </a:r>
          </a:p>
        </p:txBody>
      </p:sp>
      <p:sp>
        <p:nvSpPr>
          <p:cNvPr id="3" name="Content Placeholder 2"/>
          <p:cNvSpPr>
            <a:spLocks noGrp="1"/>
          </p:cNvSpPr>
          <p:nvPr>
            <p:ph idx="1"/>
          </p:nvPr>
        </p:nvSpPr>
        <p:spPr>
          <a:xfrm>
            <a:off x="467544" y="1457400"/>
            <a:ext cx="8147248" cy="5040560"/>
          </a:xfrm>
        </p:spPr>
        <p:txBody>
          <a:bodyPr/>
          <a:lstStyle/>
          <a:p>
            <a:pPr marL="0" indent="0">
              <a:buNone/>
            </a:pPr>
            <a:r>
              <a:rPr lang="en-GB" sz="2000" dirty="0">
                <a:latin typeface="Arial Rounded MT Bold" panose="020F0704030504030204" pitchFamily="34" charset="0"/>
              </a:rPr>
              <a:t>Can you:</a:t>
            </a:r>
          </a:p>
          <a:p>
            <a:r>
              <a:rPr lang="en-GB" sz="2000" dirty="0">
                <a:latin typeface="Arial Rounded MT Bold" panose="020F0704030504030204" pitchFamily="34" charset="0"/>
              </a:rPr>
              <a:t>Explain how and why Nikolay </a:t>
            </a:r>
            <a:r>
              <a:rPr lang="en-GB" sz="2000" dirty="0" err="1">
                <a:latin typeface="Arial Rounded MT Bold" panose="020F0704030504030204" pitchFamily="34" charset="0"/>
              </a:rPr>
              <a:t>Lamm’s</a:t>
            </a:r>
            <a:r>
              <a:rPr lang="en-GB" sz="2000" dirty="0">
                <a:latin typeface="Arial Rounded MT Bold" panose="020F0704030504030204" pitchFamily="34" charset="0"/>
              </a:rPr>
              <a:t> pictures of London and Miami are important in thinking about the ethics of climate change</a:t>
            </a:r>
          </a:p>
          <a:p>
            <a:r>
              <a:rPr lang="en-GB" sz="2000" dirty="0">
                <a:latin typeface="Arial Rounded MT Bold" panose="020F0704030504030204" pitchFamily="34" charset="0"/>
              </a:rPr>
              <a:t>Consider the similarities between the Bible story of Noah and our current climate crisis, giving your own view</a:t>
            </a:r>
          </a:p>
          <a:p>
            <a:r>
              <a:rPr lang="en-GB" sz="2000" dirty="0">
                <a:latin typeface="Arial Rounded MT Bold" panose="020F0704030504030204" pitchFamily="34" charset="0"/>
              </a:rPr>
              <a:t>Say why you prefer one prayer to another when thinking about rising sea levels</a:t>
            </a:r>
          </a:p>
          <a:p>
            <a:r>
              <a:rPr lang="en-GB" sz="2000" dirty="0">
                <a:latin typeface="Arial Rounded MT Bold" panose="020F0704030504030204" pitchFamily="34" charset="0"/>
              </a:rPr>
              <a:t>Write a reflection or prayer of your own, using ideas about climate change imaginatively</a:t>
            </a:r>
          </a:p>
          <a:p>
            <a:r>
              <a:rPr lang="en-GB" sz="2000" dirty="0">
                <a:latin typeface="Arial Rounded MT Bold" panose="020F0704030504030204" pitchFamily="34" charset="0"/>
              </a:rPr>
              <a:t>Write a campaigning message about climate justice to your MP, referring to spiritual or religious ideas of your own. Here’s the link:  https://www.parliament.uk/get-involved/contact-an-mp-or-lord/contact-your-mp/     </a:t>
            </a:r>
          </a:p>
        </p:txBody>
      </p:sp>
      <p:sp>
        <p:nvSpPr>
          <p:cNvPr id="5" name="TextBox 4"/>
          <p:cNvSpPr txBox="1"/>
          <p:nvPr/>
        </p:nvSpPr>
        <p:spPr>
          <a:xfrm>
            <a:off x="7775848" y="6620209"/>
            <a:ext cx="1368152" cy="246221"/>
          </a:xfrm>
          <a:prstGeom prst="rect">
            <a:avLst/>
          </a:prstGeom>
          <a:noFill/>
        </p:spPr>
        <p:txBody>
          <a:bodyPr wrap="square" rtlCol="0">
            <a:spAutoFit/>
          </a:bodyPr>
          <a:lstStyle/>
          <a:p>
            <a:r>
              <a:rPr lang="en-GB" sz="1000" dirty="0">
                <a:solidFill>
                  <a:schemeClr val="bg1">
                    <a:lumMod val="85000"/>
                  </a:schemeClr>
                </a:solidFill>
                <a:latin typeface="Arial Rounded MT Bold" panose="020F0704030504030204" pitchFamily="34" charset="0"/>
              </a:rPr>
              <a:t>© RE Today, 2017.</a:t>
            </a:r>
          </a:p>
        </p:txBody>
      </p:sp>
    </p:spTree>
    <p:extLst>
      <p:ext uri="{BB962C8B-B14F-4D97-AF65-F5344CB8AC3E}">
        <p14:creationId xmlns:p14="http://schemas.microsoft.com/office/powerpoint/2010/main" val="2814914478"/>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36613" t="23388" r="25588" b="9381"/>
          <a:stretch/>
        </p:blipFill>
        <p:spPr>
          <a:xfrm>
            <a:off x="7956376" y="224644"/>
            <a:ext cx="948392" cy="948392"/>
          </a:xfrm>
          <a:prstGeom prst="rect">
            <a:avLst/>
          </a:prstGeom>
        </p:spPr>
      </p:pic>
      <p:pic>
        <p:nvPicPr>
          <p:cNvPr id="9"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397436" y="5992156"/>
            <a:ext cx="2400913" cy="63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775848" y="6620209"/>
            <a:ext cx="1103991" cy="400110"/>
          </a:xfrm>
          <a:prstGeom prst="rect">
            <a:avLst/>
          </a:prstGeom>
          <a:noFill/>
        </p:spPr>
        <p:txBody>
          <a:bodyPr wrap="square" rtlCol="0">
            <a:spAutoFit/>
          </a:bodyPr>
          <a:lstStyle/>
          <a:p>
            <a:r>
              <a:rPr lang="en-GB" sz="1000" dirty="0">
                <a:solidFill>
                  <a:schemeClr val="bg1">
                    <a:lumMod val="85000"/>
                  </a:schemeClr>
                </a:solidFill>
                <a:latin typeface="Arial Rounded MT Bold" panose="020F0704030504030204" pitchFamily="34" charset="0"/>
              </a:rPr>
              <a:t>© RE Today, 2017.</a:t>
            </a:r>
          </a:p>
        </p:txBody>
      </p:sp>
      <p:sp>
        <p:nvSpPr>
          <p:cNvPr id="15" name="Title 1"/>
          <p:cNvSpPr>
            <a:spLocks noGrp="1"/>
          </p:cNvSpPr>
          <p:nvPr>
            <p:ph type="title"/>
          </p:nvPr>
        </p:nvSpPr>
        <p:spPr>
          <a:xfrm>
            <a:off x="667725" y="332656"/>
            <a:ext cx="7792707" cy="5400600"/>
          </a:xfrm>
        </p:spPr>
        <p:txBody>
          <a:bodyPr>
            <a:noAutofit/>
          </a:bodyPr>
          <a:lstStyle/>
          <a:p>
            <a:pPr algn="l"/>
            <a:r>
              <a:rPr lang="en-GB" sz="5400" dirty="0">
                <a:solidFill>
                  <a:srgbClr val="F36F39"/>
                </a:solidFill>
              </a:rPr>
              <a:t>RE and Climate Justice</a:t>
            </a:r>
            <a:br>
              <a:rPr lang="en-GB" sz="4800" dirty="0">
                <a:solidFill>
                  <a:srgbClr val="F36F39"/>
                </a:solidFill>
              </a:rPr>
            </a:br>
            <a:r>
              <a:rPr lang="en-GB" sz="3600" i="1" dirty="0">
                <a:solidFill>
                  <a:srgbClr val="F36F39"/>
                </a:solidFill>
              </a:rPr>
              <a:t>Visual learning connecting climate change and spirituality</a:t>
            </a:r>
            <a:br>
              <a:rPr lang="en-GB" sz="3600" i="1" dirty="0">
                <a:solidFill>
                  <a:srgbClr val="F36F39"/>
                </a:solidFill>
              </a:rPr>
            </a:br>
            <a:br>
              <a:rPr lang="en-GB" sz="2400" dirty="0">
                <a:solidFill>
                  <a:schemeClr val="tx1">
                    <a:lumMod val="65000"/>
                    <a:lumOff val="35000"/>
                  </a:schemeClr>
                </a:solidFill>
              </a:rPr>
            </a:br>
            <a:r>
              <a:rPr lang="en-GB" sz="2400" dirty="0">
                <a:solidFill>
                  <a:schemeClr val="tx1">
                    <a:lumMod val="65000"/>
                    <a:lumOff val="35000"/>
                  </a:schemeClr>
                </a:solidFill>
              </a:rPr>
              <a:t>This PowerPoint sequence supports ideas from Autumn 2020’s </a:t>
            </a:r>
            <a:r>
              <a:rPr lang="en-GB" sz="2400" i="1" dirty="0">
                <a:solidFill>
                  <a:schemeClr val="tx1">
                    <a:lumMod val="65000"/>
                    <a:lumOff val="35000"/>
                  </a:schemeClr>
                </a:solidFill>
              </a:rPr>
              <a:t>REtoday</a:t>
            </a:r>
            <a:r>
              <a:rPr lang="en-GB" sz="2400" dirty="0">
                <a:solidFill>
                  <a:schemeClr val="tx1">
                    <a:lumMod val="65000"/>
                    <a:lumOff val="35000"/>
                  </a:schemeClr>
                </a:solidFill>
              </a:rPr>
              <a:t> magazine article ‘The Big Picture’ which refer to the photomontage work of Nikolay </a:t>
            </a:r>
            <a:r>
              <a:rPr lang="en-GB" sz="2400" dirty="0" err="1">
                <a:solidFill>
                  <a:schemeClr val="tx1">
                    <a:lumMod val="65000"/>
                    <a:lumOff val="35000"/>
                  </a:schemeClr>
                </a:solidFill>
              </a:rPr>
              <a:t>Lamm</a:t>
            </a:r>
            <a:r>
              <a:rPr lang="en-GB" sz="2400" dirty="0">
                <a:solidFill>
                  <a:schemeClr val="tx1">
                    <a:lumMod val="65000"/>
                    <a:lumOff val="35000"/>
                  </a:schemeClr>
                </a:solidFill>
              </a:rPr>
              <a:t> and enable pupils to think for themselves about issues emerging from the rising sea levels </a:t>
            </a:r>
            <a:br>
              <a:rPr lang="en-GB" sz="2400" dirty="0">
                <a:solidFill>
                  <a:schemeClr val="tx1">
                    <a:lumMod val="75000"/>
                    <a:lumOff val="25000"/>
                  </a:schemeClr>
                </a:solidFill>
              </a:rPr>
            </a:br>
            <a:r>
              <a:rPr lang="en-GB" sz="1050" dirty="0">
                <a:solidFill>
                  <a:schemeClr val="tx1">
                    <a:lumMod val="75000"/>
                    <a:lumOff val="25000"/>
                  </a:schemeClr>
                </a:solidFill>
              </a:rPr>
              <a:t> </a:t>
            </a:r>
            <a:br>
              <a:rPr lang="en-GB" sz="2000" dirty="0">
                <a:solidFill>
                  <a:schemeClr val="tx1">
                    <a:lumMod val="75000"/>
                    <a:lumOff val="25000"/>
                  </a:schemeClr>
                </a:solidFill>
              </a:rPr>
            </a:br>
            <a:r>
              <a:rPr lang="en-GB" sz="1800" dirty="0">
                <a:solidFill>
                  <a:schemeClr val="accent6">
                    <a:lumMod val="75000"/>
                  </a:schemeClr>
                </a:solidFill>
              </a:rPr>
              <a:t>This downloadable resource, free to </a:t>
            </a:r>
            <a:r>
              <a:rPr lang="en-GB" sz="1800" i="1" dirty="0">
                <a:solidFill>
                  <a:schemeClr val="accent6">
                    <a:lumMod val="75000"/>
                  </a:schemeClr>
                </a:solidFill>
              </a:rPr>
              <a:t>REtoday</a:t>
            </a:r>
            <a:r>
              <a:rPr lang="en-GB" sz="1800" dirty="0">
                <a:solidFill>
                  <a:schemeClr val="accent6">
                    <a:lumMod val="75000"/>
                  </a:schemeClr>
                </a:solidFill>
              </a:rPr>
              <a:t> magazine subscribers and NATRE members, is © RE Today and may be used in your own school. Any other use is by written permission only.</a:t>
            </a:r>
          </a:p>
        </p:txBody>
      </p:sp>
    </p:spTree>
    <p:extLst>
      <p:ext uri="{BB962C8B-B14F-4D97-AF65-F5344CB8AC3E}">
        <p14:creationId xmlns:p14="http://schemas.microsoft.com/office/powerpoint/2010/main" val="3565022149"/>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1AC3D-1DEF-4A68-8FE6-515D80D16868}"/>
              </a:ext>
            </a:extLst>
          </p:cNvPr>
          <p:cNvSpPr>
            <a:spLocks noGrp="1"/>
          </p:cNvSpPr>
          <p:nvPr>
            <p:ph type="title"/>
          </p:nvPr>
        </p:nvSpPr>
        <p:spPr>
          <a:xfrm>
            <a:off x="1041958" y="1233241"/>
            <a:ext cx="2430380" cy="4064628"/>
          </a:xfrm>
        </p:spPr>
        <p:txBody>
          <a:bodyPr>
            <a:normAutofit/>
          </a:bodyPr>
          <a:lstStyle/>
          <a:p>
            <a:r>
              <a:rPr lang="en-GB" b="1">
                <a:solidFill>
                  <a:srgbClr val="FFFFFF"/>
                </a:solidFill>
              </a:rPr>
              <a:t>The Big Picture: Climate Central Miami</a:t>
            </a:r>
            <a:endParaRPr lang="en-GB">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4BB109-8AE2-4CD6-902A-7F5DC933C27B}"/>
              </a:ext>
            </a:extLst>
          </p:cNvPr>
          <p:cNvSpPr>
            <a:spLocks noGrp="1"/>
          </p:cNvSpPr>
          <p:nvPr>
            <p:ph idx="1"/>
          </p:nvPr>
        </p:nvSpPr>
        <p:spPr>
          <a:xfrm>
            <a:off x="4406238" y="332656"/>
            <a:ext cx="4558250" cy="6264696"/>
          </a:xfrm>
        </p:spPr>
        <p:txBody>
          <a:bodyPr anchor="t">
            <a:normAutofit/>
          </a:bodyPr>
          <a:lstStyle/>
          <a:p>
            <a:pPr>
              <a:lnSpc>
                <a:spcPct val="90000"/>
              </a:lnSpc>
            </a:pPr>
            <a:r>
              <a:rPr lang="en-GB" sz="2400" dirty="0"/>
              <a:t>On the next slide you will see a ‘made up’ photo, by Nikolay </a:t>
            </a:r>
            <a:r>
              <a:rPr lang="en-GB" sz="2400" dirty="0" err="1"/>
              <a:t>Lamm</a:t>
            </a:r>
            <a:r>
              <a:rPr lang="en-GB" sz="2400" dirty="0"/>
              <a:t>. Get ready to write down four things you notice about the pic, and four questions it raises for you.</a:t>
            </a:r>
          </a:p>
          <a:p>
            <a:pPr>
              <a:lnSpc>
                <a:spcPct val="90000"/>
              </a:lnSpc>
            </a:pPr>
            <a:r>
              <a:rPr lang="en-GB" sz="2400" dirty="0"/>
              <a:t>Current science predicts that human activity will warm the Earth by 2 degrees. Polar ice will melt, and sea levels everywhere will rise. How will life change?</a:t>
            </a:r>
          </a:p>
          <a:p>
            <a:pPr>
              <a:lnSpc>
                <a:spcPct val="90000"/>
              </a:lnSpc>
            </a:pPr>
            <a:r>
              <a:rPr lang="en-GB" sz="2400" dirty="0"/>
              <a:t>Much more detail and examples of other cities can be seen on the Climate Central site: </a:t>
            </a:r>
            <a:r>
              <a:rPr lang="en-GB" sz="2400" dirty="0">
                <a:hlinkClick r:id="rId2"/>
              </a:rPr>
              <a:t>www.climatecentral.org/news/american-icons-threatened-by-sea-level-rise-in-pictures-19547</a:t>
            </a:r>
            <a:r>
              <a:rPr lang="en-GB" sz="2400" dirty="0"/>
              <a:t> </a:t>
            </a:r>
            <a:endParaRPr lang="en-GB"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17201964"/>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1"/>
            <a:ext cx="8352928" cy="1088929"/>
          </a:xfrm>
        </p:spPr>
        <p:txBody>
          <a:bodyPr/>
          <a:lstStyle/>
          <a:p>
            <a:pPr algn="l"/>
            <a:r>
              <a:rPr lang="en-GB" sz="3200" dirty="0">
                <a:solidFill>
                  <a:schemeClr val="bg1"/>
                </a:solidFill>
                <a:latin typeface="Arial Rounded MT Bold" panose="020F0704030504030204" pitchFamily="34" charset="0"/>
              </a:rPr>
              <a:t>Four things you notice</a:t>
            </a:r>
            <a:br>
              <a:rPr lang="en-GB" sz="3200" dirty="0">
                <a:solidFill>
                  <a:schemeClr val="bg1"/>
                </a:solidFill>
                <a:latin typeface="Arial Rounded MT Bold" panose="020F0704030504030204" pitchFamily="34" charset="0"/>
              </a:rPr>
            </a:br>
            <a:r>
              <a:rPr lang="en-GB" sz="3200" dirty="0">
                <a:solidFill>
                  <a:schemeClr val="bg1"/>
                </a:solidFill>
                <a:latin typeface="Arial Rounded MT Bold" panose="020F0704030504030204" pitchFamily="34" charset="0"/>
              </a:rPr>
              <a:t>Four questions the image raises for you</a:t>
            </a:r>
          </a:p>
        </p:txBody>
      </p:sp>
      <p:sp>
        <p:nvSpPr>
          <p:cNvPr id="3" name="Content Placeholder 2"/>
          <p:cNvSpPr>
            <a:spLocks noGrp="1"/>
          </p:cNvSpPr>
          <p:nvPr>
            <p:ph idx="1"/>
          </p:nvPr>
        </p:nvSpPr>
        <p:spPr>
          <a:xfrm>
            <a:off x="467544" y="1457400"/>
            <a:ext cx="7308304" cy="5040560"/>
          </a:xfrm>
        </p:spPr>
        <p:txBody>
          <a:bodyPr/>
          <a:lstStyle/>
          <a:p>
            <a:r>
              <a:rPr lang="en-GB" sz="1600" dirty="0">
                <a:solidFill>
                  <a:schemeClr val="tx1">
                    <a:lumMod val="65000"/>
                    <a:lumOff val="35000"/>
                  </a:schemeClr>
                </a:solidFill>
                <a:latin typeface="Arial Rounded MT Bold" panose="020F0704030504030204" pitchFamily="34" charset="0"/>
              </a:rPr>
              <a:t>The</a:t>
            </a:r>
          </a:p>
        </p:txBody>
      </p:sp>
      <p:sp>
        <p:nvSpPr>
          <p:cNvPr id="5" name="TextBox 4"/>
          <p:cNvSpPr txBox="1"/>
          <p:nvPr/>
        </p:nvSpPr>
        <p:spPr>
          <a:xfrm>
            <a:off x="7775848" y="6620209"/>
            <a:ext cx="1368152" cy="246221"/>
          </a:xfrm>
          <a:prstGeom prst="rect">
            <a:avLst/>
          </a:prstGeom>
          <a:noFill/>
        </p:spPr>
        <p:txBody>
          <a:bodyPr wrap="square" rtlCol="0">
            <a:spAutoFit/>
          </a:bodyPr>
          <a:lstStyle/>
          <a:p>
            <a:r>
              <a:rPr lang="en-GB" sz="1000" dirty="0">
                <a:solidFill>
                  <a:schemeClr val="bg1">
                    <a:lumMod val="85000"/>
                  </a:schemeClr>
                </a:solidFill>
                <a:latin typeface="Arial Rounded MT Bold" panose="020F0704030504030204" pitchFamily="34" charset="0"/>
              </a:rPr>
              <a:t>© RE Today, 2017.</a:t>
            </a:r>
          </a:p>
        </p:txBody>
      </p:sp>
      <p:pic>
        <p:nvPicPr>
          <p:cNvPr id="7" name="Picture 6">
            <a:extLst>
              <a:ext uri="{FF2B5EF4-FFF2-40B4-BE49-F238E27FC236}">
                <a16:creationId xmlns:a16="http://schemas.microsoft.com/office/drawing/2014/main" id="{1602102D-0FE9-4040-868A-376C8FEC48E4}"/>
              </a:ext>
            </a:extLst>
          </p:cNvPr>
          <p:cNvPicPr>
            <a:picLocks noChangeAspect="1"/>
          </p:cNvPicPr>
          <p:nvPr/>
        </p:nvPicPr>
        <p:blipFill>
          <a:blip r:embed="rId2"/>
          <a:stretch>
            <a:fillRect/>
          </a:stretch>
        </p:blipFill>
        <p:spPr>
          <a:xfrm>
            <a:off x="0" y="1221734"/>
            <a:ext cx="9383402" cy="5669678"/>
          </a:xfrm>
          <a:prstGeom prst="rect">
            <a:avLst/>
          </a:prstGeom>
        </p:spPr>
      </p:pic>
    </p:spTree>
    <p:extLst>
      <p:ext uri="{BB962C8B-B14F-4D97-AF65-F5344CB8AC3E}">
        <p14:creationId xmlns:p14="http://schemas.microsoft.com/office/powerpoint/2010/main" val="165369751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42D148-4E7B-4DC4-9807-59FC4EECA79F}"/>
              </a:ext>
            </a:extLst>
          </p:cNvPr>
          <p:cNvSpPr>
            <a:spLocks noGrp="1"/>
          </p:cNvSpPr>
          <p:nvPr>
            <p:ph type="title"/>
          </p:nvPr>
        </p:nvSpPr>
        <p:spPr>
          <a:xfrm>
            <a:off x="603504" y="1412489"/>
            <a:ext cx="2153321" cy="2156621"/>
          </a:xfrm>
        </p:spPr>
        <p:txBody>
          <a:bodyPr anchor="t">
            <a:normAutofit fontScale="90000"/>
          </a:bodyPr>
          <a:lstStyle/>
          <a:p>
            <a:r>
              <a:rPr lang="en-GB" sz="3100" dirty="0">
                <a:solidFill>
                  <a:srgbClr val="FFFFFF"/>
                </a:solidFill>
              </a:rPr>
              <a:t>What we noticed &amp; what we would like to ask…</a:t>
            </a:r>
          </a:p>
        </p:txBody>
      </p:sp>
      <p:sp>
        <p:nvSpPr>
          <p:cNvPr id="3" name="Content Placeholder 2">
            <a:extLst>
              <a:ext uri="{FF2B5EF4-FFF2-40B4-BE49-F238E27FC236}">
                <a16:creationId xmlns:a16="http://schemas.microsoft.com/office/drawing/2014/main" id="{1E6FB6F9-4CF7-4091-AD3D-F4C923E84975}"/>
              </a:ext>
            </a:extLst>
          </p:cNvPr>
          <p:cNvSpPr>
            <a:spLocks noGrp="1"/>
          </p:cNvSpPr>
          <p:nvPr>
            <p:ph sz="half" idx="1"/>
          </p:nvPr>
        </p:nvSpPr>
        <p:spPr>
          <a:xfrm>
            <a:off x="3419872" y="476672"/>
            <a:ext cx="2673932" cy="5299661"/>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GB" b="1" dirty="0">
                <a:solidFill>
                  <a:srgbClr val="F36F39"/>
                </a:solidFill>
              </a:rPr>
              <a:t>Noticed…</a:t>
            </a:r>
          </a:p>
          <a:p>
            <a:pPr marL="0" indent="0">
              <a:buNone/>
            </a:pPr>
            <a:r>
              <a:rPr lang="en-GB" b="1" dirty="0">
                <a:solidFill>
                  <a:srgbClr val="F36F39"/>
                </a:solidFill>
              </a:rPr>
              <a:t>1.</a:t>
            </a:r>
          </a:p>
          <a:p>
            <a:pPr marL="0" indent="0">
              <a:buNone/>
            </a:pPr>
            <a:endParaRPr lang="en-GB" b="1" dirty="0">
              <a:solidFill>
                <a:srgbClr val="F36F39"/>
              </a:solidFill>
            </a:endParaRPr>
          </a:p>
          <a:p>
            <a:pPr marL="0" indent="0">
              <a:buNone/>
            </a:pPr>
            <a:r>
              <a:rPr lang="en-GB" b="1" dirty="0">
                <a:solidFill>
                  <a:srgbClr val="F36F39"/>
                </a:solidFill>
              </a:rPr>
              <a:t>2.</a:t>
            </a:r>
          </a:p>
          <a:p>
            <a:pPr marL="0" indent="0">
              <a:buNone/>
            </a:pPr>
            <a:endParaRPr lang="en-GB" b="1" dirty="0">
              <a:solidFill>
                <a:srgbClr val="F36F39"/>
              </a:solidFill>
            </a:endParaRPr>
          </a:p>
          <a:p>
            <a:pPr marL="0" indent="0">
              <a:buNone/>
            </a:pPr>
            <a:r>
              <a:rPr lang="en-GB" b="1" dirty="0">
                <a:solidFill>
                  <a:srgbClr val="F36F39"/>
                </a:solidFill>
              </a:rPr>
              <a:t>3.</a:t>
            </a:r>
          </a:p>
          <a:p>
            <a:pPr marL="0" indent="0">
              <a:buNone/>
            </a:pPr>
            <a:endParaRPr lang="en-GB" b="1" dirty="0">
              <a:solidFill>
                <a:srgbClr val="F36F39"/>
              </a:solidFill>
            </a:endParaRPr>
          </a:p>
          <a:p>
            <a:pPr marL="0" indent="0">
              <a:buNone/>
            </a:pPr>
            <a:r>
              <a:rPr lang="en-GB" b="1" dirty="0">
                <a:solidFill>
                  <a:srgbClr val="F36F39"/>
                </a:solidFill>
              </a:rPr>
              <a:t>4.</a:t>
            </a:r>
          </a:p>
          <a:p>
            <a:pPr marL="0" indent="0">
              <a:buNone/>
            </a:pPr>
            <a:endParaRPr lang="en-GB" b="1" dirty="0">
              <a:solidFill>
                <a:srgbClr val="F36F39"/>
              </a:solidFill>
            </a:endParaRPr>
          </a:p>
          <a:p>
            <a:pPr marL="0" indent="0">
              <a:buNone/>
            </a:pPr>
            <a:endParaRPr lang="en-GB" b="1" dirty="0">
              <a:solidFill>
                <a:srgbClr val="F36F39"/>
              </a:solidFill>
            </a:endParaRPr>
          </a:p>
        </p:txBody>
      </p:sp>
      <p:sp>
        <p:nvSpPr>
          <p:cNvPr id="4" name="Content Placeholder 3">
            <a:extLst>
              <a:ext uri="{FF2B5EF4-FFF2-40B4-BE49-F238E27FC236}">
                <a16:creationId xmlns:a16="http://schemas.microsoft.com/office/drawing/2014/main" id="{8A85C6E2-134F-4A60-8823-FA154CA85FF9}"/>
              </a:ext>
            </a:extLst>
          </p:cNvPr>
          <p:cNvSpPr>
            <a:spLocks noGrp="1"/>
          </p:cNvSpPr>
          <p:nvPr>
            <p:ph sz="half" idx="2"/>
          </p:nvPr>
        </p:nvSpPr>
        <p:spPr>
          <a:xfrm>
            <a:off x="6338702" y="1412488"/>
            <a:ext cx="2673931" cy="4968839"/>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GB" b="1" dirty="0">
                <a:solidFill>
                  <a:srgbClr val="F36F39"/>
                </a:solidFill>
              </a:rPr>
              <a:t>Want to ask…</a:t>
            </a:r>
          </a:p>
          <a:p>
            <a:pPr marL="0" indent="0">
              <a:buNone/>
            </a:pPr>
            <a:r>
              <a:rPr lang="en-GB" b="1" dirty="0">
                <a:solidFill>
                  <a:srgbClr val="F36F39"/>
                </a:solidFill>
              </a:rPr>
              <a:t>1.</a:t>
            </a:r>
          </a:p>
          <a:p>
            <a:pPr marL="0" indent="0">
              <a:buNone/>
            </a:pPr>
            <a:endParaRPr lang="en-GB" b="1" dirty="0">
              <a:solidFill>
                <a:srgbClr val="F36F39"/>
              </a:solidFill>
            </a:endParaRPr>
          </a:p>
          <a:p>
            <a:pPr marL="0" indent="0">
              <a:buNone/>
            </a:pPr>
            <a:r>
              <a:rPr lang="en-GB" b="1" dirty="0">
                <a:solidFill>
                  <a:srgbClr val="F36F39"/>
                </a:solidFill>
              </a:rPr>
              <a:t>2.</a:t>
            </a:r>
          </a:p>
          <a:p>
            <a:pPr marL="0" indent="0">
              <a:buNone/>
            </a:pPr>
            <a:endParaRPr lang="en-GB" b="1" dirty="0">
              <a:solidFill>
                <a:srgbClr val="F36F39"/>
              </a:solidFill>
            </a:endParaRPr>
          </a:p>
          <a:p>
            <a:pPr marL="0" indent="0">
              <a:buNone/>
            </a:pPr>
            <a:r>
              <a:rPr lang="en-GB" b="1" dirty="0">
                <a:solidFill>
                  <a:srgbClr val="F36F39"/>
                </a:solidFill>
              </a:rPr>
              <a:t>3.</a:t>
            </a:r>
          </a:p>
          <a:p>
            <a:pPr marL="0" indent="0">
              <a:buNone/>
            </a:pPr>
            <a:endParaRPr lang="en-GB" b="1" dirty="0">
              <a:solidFill>
                <a:srgbClr val="F36F39"/>
              </a:solidFill>
            </a:endParaRPr>
          </a:p>
          <a:p>
            <a:pPr marL="0" indent="0">
              <a:buNone/>
            </a:pPr>
            <a:r>
              <a:rPr lang="en-GB" b="1" dirty="0">
                <a:solidFill>
                  <a:srgbClr val="F36F39"/>
                </a:solidFill>
              </a:rPr>
              <a:t>4.</a:t>
            </a:r>
          </a:p>
          <a:p>
            <a:pPr marL="0" indent="0">
              <a:buNone/>
            </a:pPr>
            <a:endParaRPr lang="en-GB" b="1" dirty="0">
              <a:solidFill>
                <a:srgbClr val="F36F39"/>
              </a:solidFill>
            </a:endParaRPr>
          </a:p>
          <a:p>
            <a:pPr marL="0" indent="0">
              <a:buNone/>
            </a:pPr>
            <a:endParaRPr lang="en-GB" b="1" dirty="0">
              <a:solidFill>
                <a:srgbClr val="F36F39"/>
              </a:solidFill>
            </a:endParaRPr>
          </a:p>
          <a:p>
            <a:endParaRPr lang="en-GB" b="1" dirty="0">
              <a:solidFill>
                <a:srgbClr val="F36F39"/>
              </a:solidFill>
            </a:endParaRPr>
          </a:p>
        </p:txBody>
      </p:sp>
      <p:pic>
        <p:nvPicPr>
          <p:cNvPr id="6" name="Picture 5">
            <a:extLst>
              <a:ext uri="{FF2B5EF4-FFF2-40B4-BE49-F238E27FC236}">
                <a16:creationId xmlns:a16="http://schemas.microsoft.com/office/drawing/2014/main" id="{35C9E653-2CF1-42F2-A5D2-A9BB9D179801}"/>
              </a:ext>
            </a:extLst>
          </p:cNvPr>
          <p:cNvPicPr>
            <a:picLocks noChangeAspect="1"/>
          </p:cNvPicPr>
          <p:nvPr/>
        </p:nvPicPr>
        <p:blipFill>
          <a:blip r:embed="rId2"/>
          <a:stretch>
            <a:fillRect/>
          </a:stretch>
        </p:blipFill>
        <p:spPr>
          <a:xfrm>
            <a:off x="-738416" y="4509120"/>
            <a:ext cx="4095354" cy="2474775"/>
          </a:xfrm>
          <a:prstGeom prst="rect">
            <a:avLst/>
          </a:prstGeom>
        </p:spPr>
      </p:pic>
    </p:spTree>
    <p:extLst>
      <p:ext uri="{BB962C8B-B14F-4D97-AF65-F5344CB8AC3E}">
        <p14:creationId xmlns:p14="http://schemas.microsoft.com/office/powerpoint/2010/main" val="353593707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249F4-B190-44C9-B858-15B03803C7F6}"/>
              </a:ext>
            </a:extLst>
          </p:cNvPr>
          <p:cNvSpPr>
            <a:spLocks noGrp="1"/>
          </p:cNvSpPr>
          <p:nvPr>
            <p:ph type="title"/>
          </p:nvPr>
        </p:nvSpPr>
        <p:spPr>
          <a:xfrm>
            <a:off x="306530" y="606480"/>
            <a:ext cx="2400300" cy="2707476"/>
          </a:xfrm>
        </p:spPr>
        <p:txBody>
          <a:bodyPr>
            <a:normAutofit/>
          </a:bodyPr>
          <a:lstStyle/>
          <a:p>
            <a:pPr algn="l"/>
            <a:r>
              <a:rPr lang="en-GB" sz="3600" b="1" dirty="0"/>
              <a:t>Four facts connected to the picture:</a:t>
            </a:r>
            <a:endParaRPr lang="en-GB"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14C572-9C05-46C5-9B9A-360AC4C4ACA9}"/>
              </a:ext>
            </a:extLst>
          </p:cNvPr>
          <p:cNvSpPr>
            <a:spLocks noGrp="1"/>
          </p:cNvSpPr>
          <p:nvPr>
            <p:ph idx="1"/>
          </p:nvPr>
        </p:nvSpPr>
        <p:spPr>
          <a:xfrm>
            <a:off x="3335481" y="260648"/>
            <a:ext cx="5179868" cy="5916315"/>
          </a:xfrm>
        </p:spPr>
        <p:txBody>
          <a:bodyPr anchor="ctr">
            <a:normAutofit lnSpcReduction="10000"/>
          </a:bodyPr>
          <a:lstStyle/>
          <a:p>
            <a:pPr>
              <a:lnSpc>
                <a:spcPct val="90000"/>
              </a:lnSpc>
            </a:pPr>
            <a:r>
              <a:rPr lang="en-GB" sz="2000" b="1" dirty="0">
                <a:solidFill>
                  <a:srgbClr val="F36F39"/>
                </a:solidFill>
              </a:rPr>
              <a:t>The photo artist has imagined the city of Miami in Florida, one of the most low-lying cities in the USA, if the sea level rises as it will do under climate change predictions of a 2 degree rise in sea temperatures. This is imagination, but it is becoming reality.</a:t>
            </a:r>
          </a:p>
          <a:p>
            <a:pPr>
              <a:lnSpc>
                <a:spcPct val="90000"/>
              </a:lnSpc>
            </a:pPr>
            <a:r>
              <a:rPr lang="en-GB" sz="2000" b="1" dirty="0">
                <a:solidFill>
                  <a:srgbClr val="F36F39"/>
                </a:solidFill>
              </a:rPr>
              <a:t>Sea level is predicted to rise by nearly a metre in the next thirty years. Even ex-President Trump’s favourite golf resort at Mar-a-Lago will be underwater for nine months of each year if this happens.</a:t>
            </a:r>
          </a:p>
          <a:p>
            <a:pPr>
              <a:lnSpc>
                <a:spcPct val="90000"/>
              </a:lnSpc>
            </a:pPr>
            <a:r>
              <a:rPr lang="en-GB" sz="2000" b="1" dirty="0">
                <a:solidFill>
                  <a:srgbClr val="F36F39"/>
                </a:solidFill>
              </a:rPr>
              <a:t>‘King Tide’ surges in the Autumn cause flooding already, putting many roads underwater and surging seawater through the drains. Last autumn, one Miami resident found an octopus in his car park.</a:t>
            </a:r>
          </a:p>
          <a:p>
            <a:pPr>
              <a:lnSpc>
                <a:spcPct val="90000"/>
              </a:lnSpc>
            </a:pPr>
            <a:r>
              <a:rPr lang="en-GB" sz="2000" b="1" dirty="0">
                <a:solidFill>
                  <a:srgbClr val="F36F39"/>
                </a:solidFill>
              </a:rPr>
              <a:t>House prices in areas of low land are falling fast. People who bought a home near the beach a few years back fear they will be ‘in the sea’ soon. No one buys these houses anymore.</a:t>
            </a:r>
          </a:p>
          <a:p>
            <a:pPr>
              <a:lnSpc>
                <a:spcPct val="90000"/>
              </a:lnSpc>
            </a:pPr>
            <a:endParaRPr lang="en-GB" sz="2000" b="1" dirty="0">
              <a:solidFill>
                <a:srgbClr val="F36F39"/>
              </a:solidFill>
            </a:endParaRPr>
          </a:p>
        </p:txBody>
      </p:sp>
      <p:sp>
        <p:nvSpPr>
          <p:cNvPr id="4" name="TextBox 3">
            <a:extLst>
              <a:ext uri="{FF2B5EF4-FFF2-40B4-BE49-F238E27FC236}">
                <a16:creationId xmlns:a16="http://schemas.microsoft.com/office/drawing/2014/main" id="{7822950C-50BE-410C-8718-2A8382228DE9}"/>
              </a:ext>
            </a:extLst>
          </p:cNvPr>
          <p:cNvSpPr txBox="1"/>
          <p:nvPr/>
        </p:nvSpPr>
        <p:spPr>
          <a:xfrm>
            <a:off x="306530" y="4010288"/>
            <a:ext cx="2400300" cy="1938992"/>
          </a:xfrm>
          <a:prstGeom prst="rect">
            <a:avLst/>
          </a:prstGeom>
          <a:noFill/>
        </p:spPr>
        <p:txBody>
          <a:bodyPr wrap="square" rtlCol="0">
            <a:spAutoFit/>
          </a:bodyPr>
          <a:lstStyle/>
          <a:p>
            <a:r>
              <a:rPr lang="en-GB" sz="2000" b="1" dirty="0"/>
              <a:t>Americans pray much more than people in the UK. Imagine the prayer people in Miami pray.</a:t>
            </a:r>
          </a:p>
        </p:txBody>
      </p:sp>
    </p:spTree>
    <p:extLst>
      <p:ext uri="{BB962C8B-B14F-4D97-AF65-F5344CB8AC3E}">
        <p14:creationId xmlns:p14="http://schemas.microsoft.com/office/powerpoint/2010/main" val="40789579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1AC3D-1DEF-4A68-8FE6-515D80D16868}"/>
              </a:ext>
            </a:extLst>
          </p:cNvPr>
          <p:cNvSpPr>
            <a:spLocks noGrp="1"/>
          </p:cNvSpPr>
          <p:nvPr>
            <p:ph type="title"/>
          </p:nvPr>
        </p:nvSpPr>
        <p:spPr>
          <a:xfrm>
            <a:off x="1041958" y="1233241"/>
            <a:ext cx="2430380" cy="4064628"/>
          </a:xfrm>
        </p:spPr>
        <p:txBody>
          <a:bodyPr>
            <a:normAutofit/>
          </a:bodyPr>
          <a:lstStyle/>
          <a:p>
            <a:pPr>
              <a:lnSpc>
                <a:spcPct val="90000"/>
              </a:lnSpc>
            </a:pPr>
            <a:r>
              <a:rPr lang="en-GB" sz="4100" b="1">
                <a:solidFill>
                  <a:srgbClr val="FFFFFF"/>
                </a:solidFill>
              </a:rPr>
              <a:t>Spiritual and religious ideas about climate change</a:t>
            </a:r>
            <a:endParaRPr lang="en-GB" sz="4100">
              <a:solidFill>
                <a:srgbClr val="FFFFFF"/>
              </a:solidFill>
            </a:endParaRPr>
          </a:p>
        </p:txBody>
      </p:sp>
      <p:sp>
        <p:nvSpPr>
          <p:cNvPr id="23"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4BB109-8AE2-4CD6-902A-7F5DC933C27B}"/>
              </a:ext>
            </a:extLst>
          </p:cNvPr>
          <p:cNvSpPr>
            <a:spLocks noGrp="1"/>
          </p:cNvSpPr>
          <p:nvPr>
            <p:ph idx="1"/>
          </p:nvPr>
        </p:nvSpPr>
        <p:spPr>
          <a:xfrm>
            <a:off x="4572000" y="404664"/>
            <a:ext cx="4174104" cy="6048672"/>
          </a:xfrm>
        </p:spPr>
        <p:txBody>
          <a:bodyPr anchor="t">
            <a:normAutofit fontScale="92500" lnSpcReduction="20000"/>
          </a:bodyPr>
          <a:lstStyle/>
          <a:p>
            <a:pPr>
              <a:lnSpc>
                <a:spcPct val="90000"/>
              </a:lnSpc>
            </a:pPr>
            <a:r>
              <a:rPr lang="en-GB" sz="2000" b="1" dirty="0">
                <a:solidFill>
                  <a:srgbClr val="F36F39"/>
                </a:solidFill>
              </a:rPr>
              <a:t>“I’m Muslim. Allah says we are to be </a:t>
            </a:r>
            <a:r>
              <a:rPr lang="en-GB" sz="2000" b="1" dirty="0" err="1">
                <a:solidFill>
                  <a:srgbClr val="F36F39"/>
                </a:solidFill>
              </a:rPr>
              <a:t>khalifah</a:t>
            </a:r>
            <a:r>
              <a:rPr lang="en-GB" sz="2000" b="1" dirty="0">
                <a:solidFill>
                  <a:srgbClr val="F36F39"/>
                </a:solidFill>
              </a:rPr>
              <a:t>, guardians of His created world. We need to do a better job of guarding the future of the earth, in the name of Allah!”</a:t>
            </a:r>
          </a:p>
          <a:p>
            <a:pPr>
              <a:lnSpc>
                <a:spcPct val="90000"/>
              </a:lnSpc>
            </a:pPr>
            <a:r>
              <a:rPr lang="en-GB" sz="2000" b="1" dirty="0">
                <a:solidFill>
                  <a:schemeClr val="accent2"/>
                </a:solidFill>
              </a:rPr>
              <a:t>“I’m a Christian. I think God wants us to change our ways to save the earth, which is a divine and precious creation.”</a:t>
            </a:r>
          </a:p>
          <a:p>
            <a:pPr>
              <a:lnSpc>
                <a:spcPct val="90000"/>
              </a:lnSpc>
            </a:pPr>
            <a:r>
              <a:rPr lang="en-GB" sz="2000" b="1" dirty="0">
                <a:solidFill>
                  <a:srgbClr val="F36F39"/>
                </a:solidFill>
              </a:rPr>
              <a:t>“Hindus like me believe that all life is one. We teach that Brahman is the universal life that animates everything. This means we must care for everything that lives and do no harm to the earth. In Hindu tradition, the goddess Bhumi IS the earth.”</a:t>
            </a:r>
          </a:p>
          <a:p>
            <a:pPr>
              <a:lnSpc>
                <a:spcPct val="90000"/>
              </a:lnSpc>
            </a:pPr>
            <a:r>
              <a:rPr lang="en-GB" sz="2000" b="1" dirty="0">
                <a:solidFill>
                  <a:schemeClr val="accent2"/>
                </a:solidFill>
              </a:rPr>
              <a:t>As a non-religious person (but I am spiritual) I think that we should treat the whole earth as a living organism, and we should see ourselves as a part of that organism. We live together by changing our ways, or we die – and kill together as idiots. There’s no ‘Planet B’.</a:t>
            </a:r>
          </a:p>
          <a:p>
            <a:pPr marL="0" indent="0">
              <a:lnSpc>
                <a:spcPct val="90000"/>
              </a:lnSpc>
              <a:buNone/>
            </a:pPr>
            <a:r>
              <a:rPr lang="en-GB" sz="2000" b="1" i="1" dirty="0">
                <a:solidFill>
                  <a:srgbClr val="00B0F0"/>
                </a:solidFill>
              </a:rPr>
              <a:t>What would your spiritual sentence say?</a:t>
            </a:r>
          </a:p>
          <a:p>
            <a:pPr>
              <a:lnSpc>
                <a:spcPct val="90000"/>
              </a:lnSpc>
            </a:pPr>
            <a:endParaRPr lang="en-GB" sz="2000" b="1" dirty="0">
              <a:solidFill>
                <a:srgbClr val="F36F39"/>
              </a:solidFill>
            </a:endParaRPr>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469857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5848" y="6620209"/>
            <a:ext cx="1368152" cy="246221"/>
          </a:xfrm>
          <a:prstGeom prst="rect">
            <a:avLst/>
          </a:prstGeom>
          <a:noFill/>
        </p:spPr>
        <p:txBody>
          <a:bodyPr wrap="square" rtlCol="0">
            <a:spAutoFit/>
          </a:bodyPr>
          <a:lstStyle/>
          <a:p>
            <a:r>
              <a:rPr lang="en-GB" sz="1000" dirty="0">
                <a:solidFill>
                  <a:schemeClr val="bg1">
                    <a:lumMod val="85000"/>
                  </a:schemeClr>
                </a:solidFill>
                <a:latin typeface="Arial Rounded MT Bold" panose="020F0704030504030204" pitchFamily="34" charset="0"/>
              </a:rPr>
              <a:t>© RE Today, 2017.</a:t>
            </a:r>
          </a:p>
        </p:txBody>
      </p:sp>
      <p:pic>
        <p:nvPicPr>
          <p:cNvPr id="7" name="Picture 6">
            <a:extLst>
              <a:ext uri="{FF2B5EF4-FFF2-40B4-BE49-F238E27FC236}">
                <a16:creationId xmlns:a16="http://schemas.microsoft.com/office/drawing/2014/main" id="{1602102D-0FE9-4040-868A-376C8FEC48E4}"/>
              </a:ext>
            </a:extLst>
          </p:cNvPr>
          <p:cNvPicPr>
            <a:picLocks noChangeAspect="1"/>
          </p:cNvPicPr>
          <p:nvPr/>
        </p:nvPicPr>
        <p:blipFill>
          <a:blip r:embed="rId2"/>
          <a:stretch>
            <a:fillRect/>
          </a:stretch>
        </p:blipFill>
        <p:spPr>
          <a:xfrm>
            <a:off x="0" y="0"/>
            <a:ext cx="11350093" cy="6858000"/>
          </a:xfrm>
          <a:prstGeom prst="rect">
            <a:avLst/>
          </a:prstGeom>
        </p:spPr>
      </p:pic>
    </p:spTree>
    <p:extLst>
      <p:ext uri="{BB962C8B-B14F-4D97-AF65-F5344CB8AC3E}">
        <p14:creationId xmlns:p14="http://schemas.microsoft.com/office/powerpoint/2010/main" val="1892156107"/>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3944ED-F203-4135-BCDD-8D5DB3898CDC}"/>
              </a:ext>
            </a:extLst>
          </p:cNvPr>
          <p:cNvSpPr>
            <a:spLocks noGrp="1"/>
          </p:cNvSpPr>
          <p:nvPr>
            <p:ph type="title"/>
          </p:nvPr>
        </p:nvSpPr>
        <p:spPr>
          <a:xfrm>
            <a:off x="377640" y="476672"/>
            <a:ext cx="2796531" cy="1656184"/>
          </a:xfrm>
        </p:spPr>
        <p:txBody>
          <a:bodyPr anchor="t">
            <a:normAutofit/>
          </a:bodyPr>
          <a:lstStyle/>
          <a:p>
            <a:pPr algn="l"/>
            <a:r>
              <a:rPr lang="en-GB" sz="3200" b="1" dirty="0">
                <a:solidFill>
                  <a:srgbClr val="F36F39"/>
                </a:solidFill>
              </a:rPr>
              <a:t>Two examples of ‘Miami Prayers’</a:t>
            </a:r>
          </a:p>
        </p:txBody>
      </p:sp>
      <p:sp>
        <p:nvSpPr>
          <p:cNvPr id="3" name="Content Placeholder 2">
            <a:extLst>
              <a:ext uri="{FF2B5EF4-FFF2-40B4-BE49-F238E27FC236}">
                <a16:creationId xmlns:a16="http://schemas.microsoft.com/office/drawing/2014/main" id="{E00A2D12-C965-4082-A22E-AF9E2EB9ADD0}"/>
              </a:ext>
            </a:extLst>
          </p:cNvPr>
          <p:cNvSpPr>
            <a:spLocks noGrp="1"/>
          </p:cNvSpPr>
          <p:nvPr>
            <p:ph sz="half" idx="1"/>
          </p:nvPr>
        </p:nvSpPr>
        <p:spPr>
          <a:xfrm>
            <a:off x="3551811" y="332656"/>
            <a:ext cx="2541993" cy="5443677"/>
          </a:xfrm>
        </p:spPr>
        <p:txBody>
          <a:bodyPr>
            <a:normAutofit fontScale="92500" lnSpcReduction="10000"/>
          </a:bodyPr>
          <a:lstStyle/>
          <a:p>
            <a:pPr marL="0" indent="0">
              <a:buNone/>
            </a:pPr>
            <a:r>
              <a:rPr lang="en-GB" sz="2400" b="1" dirty="0">
                <a:solidFill>
                  <a:srgbClr val="F36F39"/>
                </a:solidFill>
              </a:rPr>
              <a:t>“God, who made the Earth, You who love all of the world:</a:t>
            </a:r>
          </a:p>
          <a:p>
            <a:pPr marL="0" indent="0">
              <a:buNone/>
            </a:pPr>
            <a:r>
              <a:rPr lang="en-GB" sz="2400" b="1" dirty="0">
                <a:solidFill>
                  <a:srgbClr val="F36F39"/>
                </a:solidFill>
              </a:rPr>
              <a:t>Forgive us for the foolish way we have lived, warming the globe, threatening life, endangering even ourselves</a:t>
            </a:r>
          </a:p>
          <a:p>
            <a:pPr marL="0" indent="0">
              <a:buNone/>
            </a:pPr>
            <a:r>
              <a:rPr lang="en-GB" sz="2400" b="1" dirty="0">
                <a:solidFill>
                  <a:srgbClr val="F36F39"/>
                </a:solidFill>
              </a:rPr>
              <a:t>Guide us even now, late in the day, to change our ways and live for the salvation of your whole planet.</a:t>
            </a:r>
          </a:p>
          <a:p>
            <a:pPr marL="0" indent="0">
              <a:buNone/>
            </a:pPr>
            <a:r>
              <a:rPr lang="en-GB" sz="2400" b="1" dirty="0">
                <a:solidFill>
                  <a:srgbClr val="F36F39"/>
                </a:solidFill>
              </a:rPr>
              <a:t>Amen” </a:t>
            </a:r>
          </a:p>
        </p:txBody>
      </p:sp>
      <p:sp>
        <p:nvSpPr>
          <p:cNvPr id="4" name="Content Placeholder 3">
            <a:extLst>
              <a:ext uri="{FF2B5EF4-FFF2-40B4-BE49-F238E27FC236}">
                <a16:creationId xmlns:a16="http://schemas.microsoft.com/office/drawing/2014/main" id="{3E111D11-B272-43D3-BBED-5AEC1516E7F1}"/>
              </a:ext>
            </a:extLst>
          </p:cNvPr>
          <p:cNvSpPr>
            <a:spLocks noGrp="1"/>
          </p:cNvSpPr>
          <p:nvPr>
            <p:ph sz="half" idx="2"/>
          </p:nvPr>
        </p:nvSpPr>
        <p:spPr>
          <a:xfrm>
            <a:off x="6338702" y="476672"/>
            <a:ext cx="2541993" cy="5299661"/>
          </a:xfrm>
        </p:spPr>
        <p:txBody>
          <a:bodyPr>
            <a:noAutofit/>
          </a:bodyPr>
          <a:lstStyle/>
          <a:p>
            <a:pPr marL="0" indent="0">
              <a:buNone/>
            </a:pPr>
            <a:r>
              <a:rPr lang="en-GB" sz="2200" b="1" dirty="0"/>
              <a:t>“Spirit of love, change our hearts  so that we come to love the beauty of the earth as you do.</a:t>
            </a:r>
          </a:p>
          <a:p>
            <a:pPr marL="0" indent="0">
              <a:buNone/>
            </a:pPr>
            <a:r>
              <a:rPr lang="en-GB" sz="2200" b="1" dirty="0"/>
              <a:t>Give us the vision to see a new world where all humanity lives for the justice of the whole planet. </a:t>
            </a:r>
          </a:p>
          <a:p>
            <a:pPr marL="0" indent="0">
              <a:buNone/>
            </a:pPr>
            <a:r>
              <a:rPr lang="en-GB" sz="2200" b="1" dirty="0"/>
              <a:t>In your mercy, God of the whole world, hear our prayer. </a:t>
            </a:r>
          </a:p>
          <a:p>
            <a:pPr marL="0" indent="0">
              <a:buNone/>
            </a:pPr>
            <a:r>
              <a:rPr lang="en-GB" sz="2200" b="1" dirty="0"/>
              <a:t>Amen.”</a:t>
            </a:r>
          </a:p>
        </p:txBody>
      </p:sp>
      <p:sp>
        <p:nvSpPr>
          <p:cNvPr id="5" name="TextBox 4">
            <a:extLst>
              <a:ext uri="{FF2B5EF4-FFF2-40B4-BE49-F238E27FC236}">
                <a16:creationId xmlns:a16="http://schemas.microsoft.com/office/drawing/2014/main" id="{8D1CC20C-B019-4FD5-B4E2-83422E55CB7E}"/>
              </a:ext>
            </a:extLst>
          </p:cNvPr>
          <p:cNvSpPr txBox="1"/>
          <p:nvPr/>
        </p:nvSpPr>
        <p:spPr>
          <a:xfrm>
            <a:off x="263305" y="2492896"/>
            <a:ext cx="2076447" cy="2800767"/>
          </a:xfrm>
          <a:prstGeom prst="rect">
            <a:avLst/>
          </a:prstGeom>
          <a:noFill/>
        </p:spPr>
        <p:txBody>
          <a:bodyPr wrap="square" rtlCol="0">
            <a:spAutoFit/>
          </a:bodyPr>
          <a:lstStyle/>
          <a:p>
            <a:r>
              <a:rPr lang="en-GB" sz="2200" b="1" dirty="0">
                <a:solidFill>
                  <a:srgbClr val="F36F39"/>
                </a:solidFill>
              </a:rPr>
              <a:t>Which if the two do you like better? Why? </a:t>
            </a:r>
          </a:p>
          <a:p>
            <a:r>
              <a:rPr lang="en-GB" sz="2200" b="1" dirty="0">
                <a:solidFill>
                  <a:srgbClr val="F36F39"/>
                </a:solidFill>
              </a:rPr>
              <a:t>Write one of your own, or if you prefer a reflection…</a:t>
            </a:r>
          </a:p>
        </p:txBody>
      </p:sp>
    </p:spTree>
    <p:extLst>
      <p:ext uri="{BB962C8B-B14F-4D97-AF65-F5344CB8AC3E}">
        <p14:creationId xmlns:p14="http://schemas.microsoft.com/office/powerpoint/2010/main" val="2930343591"/>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3" end="3"/>
                                            </p:txEl>
                                          </p:spTgt>
                                        </p:tgtEl>
                                        <p:attrNameLst>
                                          <p:attrName>ppt_y</p:attrName>
                                        </p:attrNameLst>
                                      </p:cBhvr>
                                      <p:tavLst>
                                        <p:tav tm="0">
                                          <p:val>
                                            <p:strVal val="#ppt_y+1"/>
                                          </p:val>
                                        </p:tav>
                                        <p:tav tm="100000">
                                          <p:val>
                                            <p:strVal val="#ppt_y-1"/>
                                          </p:val>
                                        </p:tav>
                                      </p:tavLst>
                                    </p:anim>
                                  </p:childTnLst>
                                </p:cTn>
                              </p:par>
                            </p:childTnLst>
                          </p:cTn>
                        </p:par>
                      </p:childTnLst>
                    </p:cTn>
                  </p:par>
                  <p:par>
                    <p:cTn id="21" fill="hold">
                      <p:stCondLst>
                        <p:cond delay="indefinite"/>
                      </p:stCondLst>
                      <p:childTnLst>
                        <p:par>
                          <p:cTn id="22" fill="hold">
                            <p:stCondLst>
                              <p:cond delay="0"/>
                            </p:stCondLst>
                            <p:childTnLst>
                              <p:par>
                                <p:cTn id="23" presetID="28"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5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5000" fill="hold"/>
                                        <p:tgtEl>
                                          <p:spTgt spid="4">
                                            <p:txEl>
                                              <p:pRg st="0" end="0"/>
                                            </p:txEl>
                                          </p:spTgt>
                                        </p:tgtEl>
                                        <p:attrNameLst>
                                          <p:attrName>ppt_y</p:attrName>
                                        </p:attrNameLst>
                                      </p:cBhvr>
                                      <p:tavLst>
                                        <p:tav tm="0">
                                          <p:val>
                                            <p:strVal val="#ppt_y+1"/>
                                          </p:val>
                                        </p:tav>
                                        <p:tav tm="100000">
                                          <p:val>
                                            <p:strVal val="#ppt_y-1"/>
                                          </p:val>
                                        </p:tav>
                                      </p:tavLst>
                                    </p:anim>
                                  </p:childTnLst>
                                </p:cTn>
                              </p:par>
                            </p:childTnLst>
                          </p:cTn>
                        </p:par>
                      </p:childTnLst>
                    </p:cTn>
                  </p:par>
                  <p:par>
                    <p:cTn id="27" fill="hold">
                      <p:stCondLst>
                        <p:cond delay="indefinite"/>
                      </p:stCondLst>
                      <p:childTnLst>
                        <p:par>
                          <p:cTn id="28" fill="hold">
                            <p:stCondLst>
                              <p:cond delay="0"/>
                            </p:stCondLst>
                            <p:childTnLst>
                              <p:par>
                                <p:cTn id="29" presetID="28"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5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5000" fill="hold"/>
                                        <p:tgtEl>
                                          <p:spTgt spid="4">
                                            <p:txEl>
                                              <p:pRg st="1" end="1"/>
                                            </p:txEl>
                                          </p:spTgt>
                                        </p:tgtEl>
                                        <p:attrNameLst>
                                          <p:attrName>ppt_y</p:attrName>
                                        </p:attrNameLst>
                                      </p:cBhvr>
                                      <p:tavLst>
                                        <p:tav tm="0">
                                          <p:val>
                                            <p:strVal val="#ppt_y+1"/>
                                          </p:val>
                                        </p:tav>
                                        <p:tav tm="100000">
                                          <p:val>
                                            <p:strVal val="#ppt_y-1"/>
                                          </p:val>
                                        </p:tav>
                                      </p:tavLst>
                                    </p:anim>
                                  </p:childTnLst>
                                </p:cTn>
                              </p:par>
                            </p:childTnLst>
                          </p:cTn>
                        </p:par>
                      </p:childTnLst>
                    </p:cTn>
                  </p:par>
                  <p:par>
                    <p:cTn id="33" fill="hold">
                      <p:stCondLst>
                        <p:cond delay="indefinite"/>
                      </p:stCondLst>
                      <p:childTnLst>
                        <p:par>
                          <p:cTn id="34" fill="hold">
                            <p:stCondLst>
                              <p:cond delay="0"/>
                            </p:stCondLst>
                            <p:childTnLst>
                              <p:par>
                                <p:cTn id="35" presetID="28"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p:cTn id="37" dur="15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5000" fill="hold"/>
                                        <p:tgtEl>
                                          <p:spTgt spid="4">
                                            <p:txEl>
                                              <p:pRg st="2" end="2"/>
                                            </p:txEl>
                                          </p:spTgt>
                                        </p:tgtEl>
                                        <p:attrNameLst>
                                          <p:attrName>ppt_y</p:attrName>
                                        </p:attrNameLst>
                                      </p:cBhvr>
                                      <p:tavLst>
                                        <p:tav tm="0">
                                          <p:val>
                                            <p:strVal val="#ppt_y+1"/>
                                          </p:val>
                                        </p:tav>
                                        <p:tav tm="100000">
                                          <p:val>
                                            <p:strVal val="#ppt_y-1"/>
                                          </p:val>
                                        </p:tav>
                                      </p:tavLst>
                                    </p:anim>
                                  </p:childTnLst>
                                </p:cTn>
                              </p:par>
                              <p:par>
                                <p:cTn id="39" presetID="28" presetClass="entr" presetSubtype="0"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p:cTn id="41" dur="15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5000" fill="hold"/>
                                        <p:tgtEl>
                                          <p:spTgt spid="4">
                                            <p:txEl>
                                              <p:pRg st="3" end="3"/>
                                            </p:txEl>
                                          </p:spTgt>
                                        </p:tgtEl>
                                        <p:attrNameLst>
                                          <p:attrName>ppt_y</p:attrName>
                                        </p:attrNameLst>
                                      </p:cBhvr>
                                      <p:tavLst>
                                        <p:tav tm="0">
                                          <p:val>
                                            <p:strVal val="#ppt_y+1"/>
                                          </p:val>
                                        </p:tav>
                                        <p:tav tm="100000">
                                          <p:val>
                                            <p:strVal val="#ppt_y-1"/>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D4B3-1779-4C8B-BBBF-02D632F05CCB}"/>
              </a:ext>
            </a:extLst>
          </p:cNvPr>
          <p:cNvSpPr>
            <a:spLocks noGrp="1"/>
          </p:cNvSpPr>
          <p:nvPr>
            <p:ph type="title"/>
          </p:nvPr>
        </p:nvSpPr>
        <p:spPr>
          <a:xfrm>
            <a:off x="457200" y="274638"/>
            <a:ext cx="8229600" cy="706090"/>
          </a:xfrm>
        </p:spPr>
        <p:txBody>
          <a:bodyPr/>
          <a:lstStyle/>
          <a:p>
            <a:pPr algn="l"/>
            <a:r>
              <a:rPr lang="en-GB" sz="3600" b="1" dirty="0">
                <a:solidFill>
                  <a:srgbClr val="F36F39"/>
                </a:solidFill>
              </a:rPr>
              <a:t>After the flood, in the book of Genesis…</a:t>
            </a:r>
          </a:p>
        </p:txBody>
      </p:sp>
      <p:sp>
        <p:nvSpPr>
          <p:cNvPr id="3" name="Content Placeholder 2">
            <a:extLst>
              <a:ext uri="{FF2B5EF4-FFF2-40B4-BE49-F238E27FC236}">
                <a16:creationId xmlns:a16="http://schemas.microsoft.com/office/drawing/2014/main" id="{5A2082E6-CEDB-4D3B-8152-F902B9634E88}"/>
              </a:ext>
            </a:extLst>
          </p:cNvPr>
          <p:cNvSpPr>
            <a:spLocks noGrp="1"/>
          </p:cNvSpPr>
          <p:nvPr>
            <p:ph idx="1"/>
          </p:nvPr>
        </p:nvSpPr>
        <p:spPr>
          <a:xfrm>
            <a:off x="457200" y="1124744"/>
            <a:ext cx="8229600" cy="5001419"/>
          </a:xfrm>
        </p:spPr>
        <p:txBody>
          <a:bodyPr/>
          <a:lstStyle/>
          <a:p>
            <a:pPr marL="0" indent="0">
              <a:buNone/>
            </a:pPr>
            <a:r>
              <a:rPr lang="en-GB" sz="2200" b="1" dirty="0"/>
              <a:t>From Genesis 9: “God blessed Noah and his sons and said to them, “Be fertile, multiply, and fill the earth. All of the animals on the earth will fear you and dread you—all the birds in the skies, everything crawling on the ground, and all of the sea’s fish. They are in your power… As for you, be fertile and multiply. Populate the earth and multiply in it… </a:t>
            </a:r>
          </a:p>
          <a:p>
            <a:pPr marL="0" indent="0">
              <a:buNone/>
            </a:pPr>
            <a:r>
              <a:rPr lang="en-GB" sz="2200" b="1" dirty="0"/>
              <a:t>I am now setting up my covenant with you, with your descendants,</a:t>
            </a:r>
            <a:r>
              <a:rPr lang="en-GB" sz="2200" b="1" baseline="30000" dirty="0"/>
              <a:t> </a:t>
            </a:r>
            <a:r>
              <a:rPr lang="en-GB" sz="2200" b="1" dirty="0"/>
              <a:t>and with every living being, the birds and all the animals of the earth… never again will all life be cut off by floodwaters. There will never again be a flood to destroy the earth.”</a:t>
            </a:r>
          </a:p>
          <a:p>
            <a:pPr marL="0" indent="0">
              <a:buNone/>
            </a:pPr>
            <a:r>
              <a:rPr lang="en-GB" sz="2200" b="1" dirty="0"/>
              <a:t>God said, “This is the symbol of the covenant that I am drawing up between me and you and every living thing with you, on behalf of every future generation. </a:t>
            </a:r>
            <a:r>
              <a:rPr lang="en-GB" sz="2200" b="1" baseline="30000" dirty="0"/>
              <a:t> </a:t>
            </a:r>
            <a:r>
              <a:rPr lang="en-GB" sz="2200" b="1" dirty="0"/>
              <a:t>I have placed my rainbow in the clouds…</a:t>
            </a:r>
            <a:r>
              <a:rPr lang="en-GB" sz="2200" b="1" baseline="30000" dirty="0"/>
              <a:t> </a:t>
            </a:r>
            <a:r>
              <a:rPr lang="en-GB" sz="2200" b="1" dirty="0"/>
              <a:t>God said to Noah, “This is the symbol of the promise that I have set up between me and all creatures on earth.” (Common English Version)</a:t>
            </a:r>
          </a:p>
          <a:p>
            <a:endParaRPr lang="en-GB" sz="2200" b="1" dirty="0"/>
          </a:p>
        </p:txBody>
      </p:sp>
    </p:spTree>
    <p:extLst>
      <p:ext uri="{BB962C8B-B14F-4D97-AF65-F5344CB8AC3E}">
        <p14:creationId xmlns:p14="http://schemas.microsoft.com/office/powerpoint/2010/main" val="2375932400"/>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B79252B8F1BE40BF24FAB37DF95791" ma:contentTypeVersion="17" ma:contentTypeDescription="Create a new document." ma:contentTypeScope="" ma:versionID="74cdd0a5310ff6ba692d99bd4c083f04">
  <xsd:schema xmlns:xsd="http://www.w3.org/2001/XMLSchema" xmlns:xs="http://www.w3.org/2001/XMLSchema" xmlns:p="http://schemas.microsoft.com/office/2006/metadata/properties" xmlns:ns2="62668701-851c-484c-a842-c50f6f37e35d" xmlns:ns3="d1ba7e5b-7881-459a-a25c-2ceb0877ef6d" xmlns:ns4="f0b9e877-a21e-48c6-9eeb-e4ed0728fa56" targetNamespace="http://schemas.microsoft.com/office/2006/metadata/properties" ma:root="true" ma:fieldsID="e6eb8984e560ca04d73aa0fdebeb1ae1" ns2:_="" ns3:_="" ns4:_="">
    <xsd:import namespace="62668701-851c-484c-a842-c50f6f37e35d"/>
    <xsd:import namespace="d1ba7e5b-7881-459a-a25c-2ceb0877ef6d"/>
    <xsd:import namespace="f0b9e877-a21e-48c6-9eeb-e4ed0728fa5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68701-851c-484c-a842-c50f6f37e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ce8de0-f3f0-4549-9e55-059b8c2a83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ba7e5b-7881-459a-a25c-2ceb0877ef6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b9e877-a21e-48c6-9eeb-e4ed0728fa5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51604f6-bd9e-4377-9b95-68911826c5c0}" ma:internalName="TaxCatchAll" ma:showField="CatchAllData" ma:web="f0b9e877-a21e-48c6-9eeb-e4ed0728fa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668701-851c-484c-a842-c50f6f37e35d">
      <Terms xmlns="http://schemas.microsoft.com/office/infopath/2007/PartnerControls"/>
    </lcf76f155ced4ddcb4097134ff3c332f>
    <TaxCatchAll xmlns="f0b9e877-a21e-48c6-9eeb-e4ed0728fa56" xsi:nil="true"/>
  </documentManagement>
</p:properties>
</file>

<file path=customXml/itemProps1.xml><?xml version="1.0" encoding="utf-8"?>
<ds:datastoreItem xmlns:ds="http://schemas.openxmlformats.org/officeDocument/2006/customXml" ds:itemID="{1354B94B-357D-4BE9-9CFB-E6445878186B}"/>
</file>

<file path=customXml/itemProps2.xml><?xml version="1.0" encoding="utf-8"?>
<ds:datastoreItem xmlns:ds="http://schemas.openxmlformats.org/officeDocument/2006/customXml" ds:itemID="{96870FCD-EC7F-4C0D-BE02-FE4AA84CD3E1}"/>
</file>

<file path=customXml/itemProps3.xml><?xml version="1.0" encoding="utf-8"?>
<ds:datastoreItem xmlns:ds="http://schemas.openxmlformats.org/officeDocument/2006/customXml" ds:itemID="{B137DEB3-8323-4B45-AB94-3339E84D1C92}"/>
</file>

<file path=docProps/app.xml><?xml version="1.0" encoding="utf-8"?>
<Properties xmlns="http://schemas.openxmlformats.org/officeDocument/2006/extended-properties" xmlns:vt="http://schemas.openxmlformats.org/officeDocument/2006/docPropsVTypes">
  <TotalTime>33</TotalTime>
  <Words>1327</Words>
  <Application>Microsoft Office PowerPoint</Application>
  <PresentationFormat>On-screen Show (4:3)</PresentationFormat>
  <Paragraphs>70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Rounded MT Bold</vt:lpstr>
      <vt:lpstr>Calibri</vt:lpstr>
      <vt:lpstr>Office Theme</vt:lpstr>
      <vt:lpstr>RE and Climate Justice Visual learning connecting climate change and spirituality  This PowerPoint sequence supports ideas from Autumn 2020’s REtoday magazine article ‘The Big Picture’ which refer to the photomontage work of Nikolay Lamm and enable pupils to think for themselves about issues emerging from the rising sea levels   This downloadable resource, free to REtoday magazine subscribers and NATRE members, is © RE Today and may be used in your own school. Any other use is by written permission only.</vt:lpstr>
      <vt:lpstr>The Big Picture: Climate Central Miami</vt:lpstr>
      <vt:lpstr>Four things you notice Four questions the image raises for you</vt:lpstr>
      <vt:lpstr>What we noticed &amp; what we would like to ask…</vt:lpstr>
      <vt:lpstr>Four facts connected to the picture:</vt:lpstr>
      <vt:lpstr>Spiritual and religious ideas about climate change</vt:lpstr>
      <vt:lpstr>PowerPoint Presentation</vt:lpstr>
      <vt:lpstr>Two examples of ‘Miami Prayers’</vt:lpstr>
      <vt:lpstr>After the flood, in the book of Genesis…</vt:lpstr>
      <vt:lpstr>Imagine…</vt:lpstr>
      <vt:lpstr>Consider the picture, then write your letter to your MP about tackling the climate crisis. </vt:lpstr>
      <vt:lpstr>Achievements – well done if you can say ‘yes’ to some of these</vt:lpstr>
      <vt:lpstr>RE and Climate Justice Visual learning connecting climate change and spirituality  This PowerPoint sequence supports ideas from Autumn 2020’s REtoday magazine article ‘The Big Picture’ which refer to the photomontage work of Nikolay Lamm and enable pupils to think for themselves about issues emerging from the rising sea levels    This downloadable resource, free to REtoday magazine subscribers and NATRE members, is © RE Today and may be used in your own school. Any other use is by written permission only.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 and Climate Justice Visual learning connecting climate change and spirituality  This PowerPoint sequence supports ideas from Autumn 2020’s REtoday magazine article ‘The Big Picture’ which refer to the photomontage work of Nikolay Lamm and enable pupils to think for themselves about issues emerging from the rising sea levels   This downloadable resource, free to REtoday magazine subscribers and NATRE members, is © RE Today and may be used in your own school. Any other use is by written permission only.</dc:title>
  <dc:creator>Lat Blaylock</dc:creator>
  <cp:lastModifiedBy>Lat Blaylock</cp:lastModifiedBy>
  <cp:revision>7</cp:revision>
  <dcterms:created xsi:type="dcterms:W3CDTF">2020-07-25T16:08:41Z</dcterms:created>
  <dcterms:modified xsi:type="dcterms:W3CDTF">2021-05-06T10:36:16Z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0x010100CFB79252B8F1BE40BF24FAB37DF95791</vt:lpwstr>
  </property>
</Properties>
</file>