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49" r:id="rId2"/>
    <p:sldId id="355" r:id="rId3"/>
    <p:sldId id="379" r:id="rId4"/>
    <p:sldId id="357" r:id="rId5"/>
    <p:sldId id="369" r:id="rId6"/>
    <p:sldId id="374" r:id="rId7"/>
    <p:sldId id="375" r:id="rId8"/>
    <p:sldId id="376" r:id="rId9"/>
    <p:sldId id="370" r:id="rId10"/>
    <p:sldId id="371" r:id="rId11"/>
    <p:sldId id="372" r:id="rId12"/>
    <p:sldId id="378" r:id="rId13"/>
    <p:sldId id="347" r:id="rId14"/>
    <p:sldId id="377" r:id="rId15"/>
  </p:sldIdLst>
  <p:sldSz cx="9144000" cy="6858000" type="screen4x3"/>
  <p:notesSz cx="9372600" cy="7086600"/>
  <p:photoAlbum/>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660"/>
  </p:normalViewPr>
  <p:slideViewPr>
    <p:cSldViewPr>
      <p:cViewPr varScale="1">
        <p:scale>
          <a:sx n="86" d="100"/>
          <a:sy n="86" d="100"/>
        </p:scale>
        <p:origin x="1541" y="48"/>
      </p:cViewPr>
      <p:guideLst>
        <p:guide orient="horz" pos="2160"/>
        <p:guide pos="2880"/>
      </p:guideLst>
    </p:cSldViewPr>
  </p:slideViewPr>
  <p:notesTextViewPr>
    <p:cViewPr>
      <p:scale>
        <a:sx n="100" d="100"/>
        <a:sy n="100" d="100"/>
      </p:scale>
      <p:origin x="0" y="0"/>
    </p:cViewPr>
  </p:notesTextViewPr>
  <p:sorterViewPr>
    <p:cViewPr>
      <p:scale>
        <a:sx n="151" d="100"/>
        <a:sy n="151" d="100"/>
      </p:scale>
      <p:origin x="0" y="-131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sz="quarter"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5237478B-6E0F-4E07-AC7A-1FDE1ED50850}" type="datetimeFigureOut">
              <a:rPr lang="en-US"/>
              <a:pPr>
                <a:defRPr/>
              </a:pPr>
              <a:t>12/22/2023</a:t>
            </a:fld>
            <a:endParaRPr lang="en-US"/>
          </a:p>
        </p:txBody>
      </p:sp>
      <p:sp>
        <p:nvSpPr>
          <p:cNvPr id="4" name="Footer Placeholder 3"/>
          <p:cNvSpPr>
            <a:spLocks noGrp="1"/>
          </p:cNvSpPr>
          <p:nvPr>
            <p:ph type="ftr" sz="quarter" idx="2"/>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5" name="Slide Number Placeholder 4"/>
          <p:cNvSpPr>
            <a:spLocks noGrp="1"/>
          </p:cNvSpPr>
          <p:nvPr>
            <p:ph type="sldNum" sz="quarter" idx="3"/>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B4114775-5D1E-4AB6-9ADD-531A1BEB9F6D}" type="slidenum">
              <a:rPr lang="en-US" altLang="en-US"/>
              <a:pPr>
                <a:defRPr/>
              </a:pPr>
              <a:t>‹#›</a:t>
            </a:fld>
            <a:endParaRPr lang="en-US" altLang="en-US"/>
          </a:p>
        </p:txBody>
      </p:sp>
    </p:spTree>
    <p:extLst>
      <p:ext uri="{BB962C8B-B14F-4D97-AF65-F5344CB8AC3E}">
        <p14:creationId xmlns:p14="http://schemas.microsoft.com/office/powerpoint/2010/main" val="28373276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2413" cy="35401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r>
              <a:rPr lang="en-US"/>
              <a:t>NATRE Art in Heaven Exhibition</a:t>
            </a:r>
          </a:p>
        </p:txBody>
      </p:sp>
      <p:sp>
        <p:nvSpPr>
          <p:cNvPr id="3" name="Date Placeholder 2"/>
          <p:cNvSpPr>
            <a:spLocks noGrp="1"/>
          </p:cNvSpPr>
          <p:nvPr>
            <p:ph type="dt" idx="1"/>
          </p:nvPr>
        </p:nvSpPr>
        <p:spPr>
          <a:xfrm>
            <a:off x="5310188" y="0"/>
            <a:ext cx="4060825" cy="35401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07636E07-3BDD-4AE6-8310-1C5E7CB1A848}" type="datetimeFigureOut">
              <a:rPr lang="en-US"/>
              <a:pPr>
                <a:defRPr/>
              </a:pPr>
              <a:t>12/22/2023</a:t>
            </a:fld>
            <a:endParaRPr lang="en-US"/>
          </a:p>
        </p:txBody>
      </p:sp>
      <p:sp>
        <p:nvSpPr>
          <p:cNvPr id="4" name="Slide Image Placeholder 3"/>
          <p:cNvSpPr>
            <a:spLocks noGrp="1" noRot="1" noChangeAspect="1"/>
          </p:cNvSpPr>
          <p:nvPr>
            <p:ph type="sldImg" idx="2"/>
          </p:nvPr>
        </p:nvSpPr>
        <p:spPr>
          <a:xfrm>
            <a:off x="2914650" y="531813"/>
            <a:ext cx="3543300" cy="26574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38213" y="3365500"/>
            <a:ext cx="7497762" cy="318928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731000"/>
            <a:ext cx="4062413" cy="35401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r>
              <a:rPr lang="en-US"/>
              <a:t>Spiritual Search / Lat Blaylock / 10 2009</a:t>
            </a:r>
          </a:p>
        </p:txBody>
      </p:sp>
      <p:sp>
        <p:nvSpPr>
          <p:cNvPr id="7" name="Slide Number Placeholder 6"/>
          <p:cNvSpPr>
            <a:spLocks noGrp="1"/>
          </p:cNvSpPr>
          <p:nvPr>
            <p:ph type="sldNum" sz="quarter" idx="5"/>
          </p:nvPr>
        </p:nvSpPr>
        <p:spPr>
          <a:xfrm>
            <a:off x="5310188" y="6731000"/>
            <a:ext cx="4060825" cy="354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92606DC-59CF-4489-8F68-B1F6F6FC8E23}" type="slidenum">
              <a:rPr lang="en-US" altLang="en-US"/>
              <a:pPr>
                <a:defRPr/>
              </a:pPr>
              <a:t>‹#›</a:t>
            </a:fld>
            <a:endParaRPr lang="en-US" altLang="en-US"/>
          </a:p>
        </p:txBody>
      </p:sp>
    </p:spTree>
    <p:extLst>
      <p:ext uri="{BB962C8B-B14F-4D97-AF65-F5344CB8AC3E}">
        <p14:creationId xmlns:p14="http://schemas.microsoft.com/office/powerpoint/2010/main" val="170000039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23DC8FD-85E8-4FB6-86D8-CE02110AE7E8}"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8EA7DA-46A5-468B-A6E9-E4B362A0A9F8}" type="slidenum">
              <a:rPr lang="en-US" altLang="en-US"/>
              <a:pPr>
                <a:defRPr/>
              </a:pPr>
              <a:t>‹#›</a:t>
            </a:fld>
            <a:endParaRPr lang="en-US" altLang="en-US"/>
          </a:p>
        </p:txBody>
      </p:sp>
    </p:spTree>
    <p:extLst>
      <p:ext uri="{BB962C8B-B14F-4D97-AF65-F5344CB8AC3E}">
        <p14:creationId xmlns:p14="http://schemas.microsoft.com/office/powerpoint/2010/main" val="3484981534"/>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C54CB2-5CCE-4636-B2A0-1BFEFDD778C9}"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0ABD14-FE2D-458F-93A5-FBF939DFC84A}" type="slidenum">
              <a:rPr lang="en-US" altLang="en-US"/>
              <a:pPr>
                <a:defRPr/>
              </a:pPr>
              <a:t>‹#›</a:t>
            </a:fld>
            <a:endParaRPr lang="en-US" altLang="en-US"/>
          </a:p>
        </p:txBody>
      </p:sp>
    </p:spTree>
    <p:extLst>
      <p:ext uri="{BB962C8B-B14F-4D97-AF65-F5344CB8AC3E}">
        <p14:creationId xmlns:p14="http://schemas.microsoft.com/office/powerpoint/2010/main" val="72380571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950A5B-E354-47E5-9C5A-E4CC6FA1D4CF}"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6D7E88-E485-4DF6-9A83-7211857C60FA}" type="slidenum">
              <a:rPr lang="en-US" altLang="en-US"/>
              <a:pPr>
                <a:defRPr/>
              </a:pPr>
              <a:t>‹#›</a:t>
            </a:fld>
            <a:endParaRPr lang="en-US" altLang="en-US"/>
          </a:p>
        </p:txBody>
      </p:sp>
    </p:spTree>
    <p:extLst>
      <p:ext uri="{BB962C8B-B14F-4D97-AF65-F5344CB8AC3E}">
        <p14:creationId xmlns:p14="http://schemas.microsoft.com/office/powerpoint/2010/main" val="7740305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EEA8C9-37F8-4434-BC4D-A01562FA68C4}"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BE38DF-F047-4515-AD51-A94D9509C6F4}" type="slidenum">
              <a:rPr lang="en-US" altLang="en-US"/>
              <a:pPr>
                <a:defRPr/>
              </a:pPr>
              <a:t>‹#›</a:t>
            </a:fld>
            <a:endParaRPr lang="en-US" altLang="en-US"/>
          </a:p>
        </p:txBody>
      </p:sp>
    </p:spTree>
    <p:extLst>
      <p:ext uri="{BB962C8B-B14F-4D97-AF65-F5344CB8AC3E}">
        <p14:creationId xmlns:p14="http://schemas.microsoft.com/office/powerpoint/2010/main" val="194785273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057425E-3DDF-4610-9773-8649290A0ACD}" type="datetimeFigureOut">
              <a:rPr lang="en-US"/>
              <a:pPr>
                <a:defRPr/>
              </a:pPr>
              <a:t>12/22/2023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995E2-445A-435C-BEEB-C54C327ACC82}" type="slidenum">
              <a:rPr lang="en-US" altLang="en-US"/>
              <a:pPr>
                <a:defRPr/>
              </a:pPr>
              <a:t>‹#›</a:t>
            </a:fld>
            <a:endParaRPr lang="en-US" altLang="en-US"/>
          </a:p>
        </p:txBody>
      </p:sp>
    </p:spTree>
    <p:extLst>
      <p:ext uri="{BB962C8B-B14F-4D97-AF65-F5344CB8AC3E}">
        <p14:creationId xmlns:p14="http://schemas.microsoft.com/office/powerpoint/2010/main" val="2867492204"/>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66CF05A-1629-4DBE-BFAA-D679D83CC017}" type="datetimeFigureOut">
              <a:rPr lang="en-US"/>
              <a:pPr>
                <a:defRPr/>
              </a:pPr>
              <a:t>12/22/2023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21291E-B93B-4837-85F8-4DD4F039C646}" type="slidenum">
              <a:rPr lang="en-US" altLang="en-US"/>
              <a:pPr>
                <a:defRPr/>
              </a:pPr>
              <a:t>‹#›</a:t>
            </a:fld>
            <a:endParaRPr lang="en-US" altLang="en-US"/>
          </a:p>
        </p:txBody>
      </p:sp>
    </p:spTree>
    <p:extLst>
      <p:ext uri="{BB962C8B-B14F-4D97-AF65-F5344CB8AC3E}">
        <p14:creationId xmlns:p14="http://schemas.microsoft.com/office/powerpoint/2010/main" val="339965740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5D3CDA-3AAD-4753-8213-45D88E49150D}" type="datetimeFigureOut">
              <a:rPr lang="en-US"/>
              <a:pPr>
                <a:defRPr/>
              </a:pPr>
              <a:t>12/22/2023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509F40-5826-44B7-8CF2-5B0342A03702}" type="slidenum">
              <a:rPr lang="en-US" altLang="en-US"/>
              <a:pPr>
                <a:defRPr/>
              </a:pPr>
              <a:t>‹#›</a:t>
            </a:fld>
            <a:endParaRPr lang="en-US" altLang="en-US"/>
          </a:p>
        </p:txBody>
      </p:sp>
    </p:spTree>
    <p:extLst>
      <p:ext uri="{BB962C8B-B14F-4D97-AF65-F5344CB8AC3E}">
        <p14:creationId xmlns:p14="http://schemas.microsoft.com/office/powerpoint/2010/main" val="3721339161"/>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0138C9-C005-43C0-83A3-1648B089767C}" type="datetimeFigureOut">
              <a:rPr lang="en-US"/>
              <a:pPr>
                <a:defRPr/>
              </a:pPr>
              <a:t>12/22/2023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FC7E92E-A22F-41EE-87A1-96DDAC15B1A5}" type="slidenum">
              <a:rPr lang="en-US" altLang="en-US"/>
              <a:pPr>
                <a:defRPr/>
              </a:pPr>
              <a:t>‹#›</a:t>
            </a:fld>
            <a:endParaRPr lang="en-US" altLang="en-US"/>
          </a:p>
        </p:txBody>
      </p:sp>
    </p:spTree>
    <p:extLst>
      <p:ext uri="{BB962C8B-B14F-4D97-AF65-F5344CB8AC3E}">
        <p14:creationId xmlns:p14="http://schemas.microsoft.com/office/powerpoint/2010/main" val="3807921650"/>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086110-5D87-4837-98C0-3FE96A9923C2}" type="datetimeFigureOut">
              <a:rPr lang="en-US"/>
              <a:pPr>
                <a:defRPr/>
              </a:pPr>
              <a:t>12/22/2023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BB3898-BB33-4025-B420-9B5C88649AC9}" type="slidenum">
              <a:rPr lang="en-US" altLang="en-US"/>
              <a:pPr>
                <a:defRPr/>
              </a:pPr>
              <a:t>‹#›</a:t>
            </a:fld>
            <a:endParaRPr lang="en-US" altLang="en-US"/>
          </a:p>
        </p:txBody>
      </p:sp>
    </p:spTree>
    <p:extLst>
      <p:ext uri="{BB962C8B-B14F-4D97-AF65-F5344CB8AC3E}">
        <p14:creationId xmlns:p14="http://schemas.microsoft.com/office/powerpoint/2010/main" val="2805451543"/>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8FD97F8-274A-4CE6-905C-A3CB5D36B0D6}" type="datetimeFigureOut">
              <a:rPr lang="en-US"/>
              <a:pPr>
                <a:defRPr/>
              </a:pPr>
              <a:t>12/22/2023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02AC0D-BDBF-4781-B2D3-2F3EA2FE909B}" type="slidenum">
              <a:rPr lang="en-US" altLang="en-US"/>
              <a:pPr>
                <a:defRPr/>
              </a:pPr>
              <a:t>‹#›</a:t>
            </a:fld>
            <a:endParaRPr lang="en-US" altLang="en-US"/>
          </a:p>
        </p:txBody>
      </p:sp>
    </p:spTree>
    <p:extLst>
      <p:ext uri="{BB962C8B-B14F-4D97-AF65-F5344CB8AC3E}">
        <p14:creationId xmlns:p14="http://schemas.microsoft.com/office/powerpoint/2010/main" val="3386231615"/>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C469114-88B8-4234-84E9-2BB9787E679C}" type="datetimeFigureOut">
              <a:rPr lang="en-US"/>
              <a:pPr>
                <a:defRPr/>
              </a:pPr>
              <a:t>12/22/2023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DB3035-5A78-4C76-A4E5-B39EAB4E71D5}" type="slidenum">
              <a:rPr lang="en-US" altLang="en-US"/>
              <a:pPr>
                <a:defRPr/>
              </a:pPr>
              <a:t>‹#›</a:t>
            </a:fld>
            <a:endParaRPr lang="en-US" altLang="en-US"/>
          </a:p>
        </p:txBody>
      </p:sp>
    </p:spTree>
    <p:extLst>
      <p:ext uri="{BB962C8B-B14F-4D97-AF65-F5344CB8AC3E}">
        <p14:creationId xmlns:p14="http://schemas.microsoft.com/office/powerpoint/2010/main" val="228342921"/>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7735B61-A3CF-4A1C-AE9D-12C617757391}" type="datetimeFigureOut">
              <a:rPr lang="en-US"/>
              <a:pPr>
                <a:defRPr/>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200461-3028-40FD-BBA9-DFB9B7E131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hyperlink" Target="https://ridinglights.org/baked-alaska/baked-alaska-for-school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36613" t="23388" r="25588" b="9381"/>
          <a:stretch/>
        </p:blipFill>
        <p:spPr>
          <a:xfrm>
            <a:off x="7956376" y="224644"/>
            <a:ext cx="948392" cy="948392"/>
          </a:xfrm>
          <a:prstGeom prst="rect">
            <a:avLst/>
          </a:prstGeom>
        </p:spPr>
      </p:pic>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397436" y="5992156"/>
            <a:ext cx="2400913" cy="63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775848" y="6620209"/>
            <a:ext cx="1103991" cy="400110"/>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sp>
        <p:nvSpPr>
          <p:cNvPr id="15" name="Title 1"/>
          <p:cNvSpPr>
            <a:spLocks noGrp="1"/>
          </p:cNvSpPr>
          <p:nvPr>
            <p:ph type="title"/>
          </p:nvPr>
        </p:nvSpPr>
        <p:spPr>
          <a:xfrm>
            <a:off x="667725" y="980728"/>
            <a:ext cx="7792707" cy="4057967"/>
          </a:xfrm>
        </p:spPr>
        <p:txBody>
          <a:bodyPr>
            <a:noAutofit/>
          </a:bodyPr>
          <a:lstStyle/>
          <a:p>
            <a:pPr algn="l"/>
            <a:r>
              <a:rPr lang="en-GB" sz="4800" dirty="0">
                <a:solidFill>
                  <a:srgbClr val="F36F39"/>
                </a:solidFill>
                <a:latin typeface="Arial Rounded MT Bold" panose="020F0704030504030204" pitchFamily="34" charset="0"/>
              </a:rPr>
              <a:t>RE Today</a:t>
            </a:r>
            <a:br>
              <a:rPr lang="en-GB" sz="4800" dirty="0">
                <a:solidFill>
                  <a:srgbClr val="F36F39"/>
                </a:solidFill>
                <a:latin typeface="Arial Rounded MT Bold" panose="020F0704030504030204" pitchFamily="34" charset="0"/>
              </a:rPr>
            </a:br>
            <a:r>
              <a:rPr lang="en-GB" sz="3200" dirty="0">
                <a:solidFill>
                  <a:srgbClr val="F36F39"/>
                </a:solidFill>
                <a:latin typeface="Arial Rounded MT Bold" panose="020F0704030504030204" pitchFamily="34" charset="0"/>
              </a:rPr>
              <a:t>Ready-to-learn idea for the classroom</a:t>
            </a:r>
            <a:r>
              <a:rPr lang="en-GB" sz="4800" dirty="0">
                <a:solidFill>
                  <a:srgbClr val="F36F39"/>
                </a:solidFill>
                <a:latin typeface="Arial Rounded MT Bold" panose="020F0704030504030204" pitchFamily="34" charset="0"/>
              </a:rPr>
              <a:t> </a:t>
            </a:r>
            <a:br>
              <a:rPr lang="en-GB" dirty="0">
                <a:solidFill>
                  <a:srgbClr val="F36F39"/>
                </a:solidFill>
                <a:latin typeface="Arial Rounded MT Bold" panose="020F0704030504030204" pitchFamily="34" charset="0"/>
              </a:rPr>
            </a:br>
            <a:r>
              <a:rPr lang="en-GB" sz="3200" dirty="0">
                <a:solidFill>
                  <a:schemeClr val="tx1">
                    <a:lumMod val="65000"/>
                    <a:lumOff val="35000"/>
                  </a:schemeClr>
                </a:solidFill>
                <a:latin typeface="Arial Rounded MT Bold" panose="020F0704030504030204" pitchFamily="34" charset="0"/>
              </a:rPr>
              <a:t>An intriguing idea to enable pupils to think about climate justice</a:t>
            </a:r>
            <a:br>
              <a:rPr lang="en-GB" sz="3200" dirty="0">
                <a:solidFill>
                  <a:schemeClr val="tx1">
                    <a:lumMod val="65000"/>
                    <a:lumOff val="35000"/>
                  </a:schemeClr>
                </a:solidFill>
                <a:latin typeface="Arial Rounded MT Bold" panose="020F0704030504030204" pitchFamily="34" charset="0"/>
              </a:rPr>
            </a:br>
            <a:r>
              <a:rPr lang="en-GB" sz="3200" dirty="0">
                <a:solidFill>
                  <a:schemeClr val="tx1">
                    <a:lumMod val="65000"/>
                    <a:lumOff val="35000"/>
                  </a:schemeClr>
                </a:solidFill>
                <a:latin typeface="Arial Rounded MT Bold" panose="020F0704030504030204" pitchFamily="34" charset="0"/>
              </a:rPr>
              <a:t>Tweets from the future</a:t>
            </a:r>
            <a:br>
              <a:rPr lang="en-GB" sz="3200" dirty="0">
                <a:solidFill>
                  <a:schemeClr val="tx1">
                    <a:lumMod val="65000"/>
                    <a:lumOff val="35000"/>
                  </a:schemeClr>
                </a:solidFill>
                <a:latin typeface="Arial Rounded MT Bold" panose="020F0704030504030204" pitchFamily="34" charset="0"/>
              </a:rPr>
            </a:br>
            <a:br>
              <a:rPr lang="en-GB" sz="2000" dirty="0">
                <a:solidFill>
                  <a:schemeClr val="tx1">
                    <a:lumMod val="65000"/>
                    <a:lumOff val="35000"/>
                  </a:schemeClr>
                </a:solidFill>
                <a:latin typeface="Arial Rounded MT Bold" panose="020F0704030504030204" pitchFamily="34" charset="0"/>
              </a:rPr>
            </a:br>
            <a:r>
              <a:rPr lang="en-GB" sz="2000" dirty="0">
                <a:solidFill>
                  <a:schemeClr val="tx1">
                    <a:lumMod val="65000"/>
                    <a:lumOff val="35000"/>
                  </a:schemeClr>
                </a:solidFill>
                <a:latin typeface="Arial Rounded MT Bold" panose="020F0704030504030204" pitchFamily="34" charset="0"/>
              </a:rPr>
              <a:t>This PowerPoint sequence supports ideas from Autumn 2020’s </a:t>
            </a:r>
            <a:r>
              <a:rPr lang="en-GB" sz="2000" i="1" dirty="0">
                <a:solidFill>
                  <a:schemeClr val="tx1">
                    <a:lumMod val="65000"/>
                    <a:lumOff val="35000"/>
                  </a:schemeClr>
                </a:solidFill>
                <a:latin typeface="Arial Rounded MT Bold" panose="020F0704030504030204" pitchFamily="34" charset="0"/>
              </a:rPr>
              <a:t>REtoday</a:t>
            </a:r>
            <a:r>
              <a:rPr lang="en-GB" sz="2000" dirty="0">
                <a:solidFill>
                  <a:schemeClr val="tx1">
                    <a:lumMod val="65000"/>
                    <a:lumOff val="35000"/>
                  </a:schemeClr>
                </a:solidFill>
                <a:latin typeface="Arial Rounded MT Bold" panose="020F0704030504030204" pitchFamily="34" charset="0"/>
              </a:rPr>
              <a:t> magazine</a:t>
            </a:r>
            <a:br>
              <a:rPr lang="en-GB" sz="2000" dirty="0">
                <a:solidFill>
                  <a:schemeClr val="tx1">
                    <a:lumMod val="65000"/>
                    <a:lumOff val="35000"/>
                  </a:schemeClr>
                </a:solidFill>
                <a:latin typeface="Arial Rounded MT Bold" panose="020F0704030504030204" pitchFamily="34" charset="0"/>
              </a:rPr>
            </a:br>
            <a:r>
              <a:rPr lang="en-GB" sz="1000" dirty="0">
                <a:solidFill>
                  <a:schemeClr val="tx1">
                    <a:lumMod val="75000"/>
                    <a:lumOff val="25000"/>
                  </a:schemeClr>
                </a:solidFill>
                <a:latin typeface="Arial Rounded MT Bold" panose="020F0704030504030204" pitchFamily="34" charset="0"/>
              </a:rPr>
              <a:t> </a:t>
            </a:r>
            <a:br>
              <a:rPr lang="en-GB" sz="1800" dirty="0">
                <a:solidFill>
                  <a:schemeClr val="tx1">
                    <a:lumMod val="75000"/>
                    <a:lumOff val="25000"/>
                  </a:schemeClr>
                </a:solidFill>
                <a:latin typeface="Arial Rounded MT Bold" panose="020F0704030504030204" pitchFamily="34" charset="0"/>
              </a:rPr>
            </a:br>
            <a:r>
              <a:rPr lang="en-GB" sz="1600" dirty="0">
                <a:solidFill>
                  <a:schemeClr val="accent6">
                    <a:lumMod val="75000"/>
                  </a:schemeClr>
                </a:solidFill>
                <a:latin typeface="Arial Rounded MT Bold" panose="020F0704030504030204" pitchFamily="34" charset="0"/>
              </a:rPr>
              <a:t>This downloadable resource, free to </a:t>
            </a:r>
            <a:r>
              <a:rPr lang="en-GB" sz="1600" i="1" dirty="0">
                <a:solidFill>
                  <a:schemeClr val="accent6">
                    <a:lumMod val="75000"/>
                  </a:schemeClr>
                </a:solidFill>
                <a:latin typeface="Arial Rounded MT Bold" panose="020F0704030504030204" pitchFamily="34" charset="0"/>
              </a:rPr>
              <a:t>REtoday</a:t>
            </a:r>
            <a:r>
              <a:rPr lang="en-GB" sz="1600" dirty="0">
                <a:solidFill>
                  <a:schemeClr val="accent6">
                    <a:lumMod val="75000"/>
                  </a:schemeClr>
                </a:solidFill>
                <a:latin typeface="Arial Rounded MT Bold" panose="020F0704030504030204" pitchFamily="34" charset="0"/>
              </a:rPr>
              <a:t> magazine subscribers and NATRE members, is © RE Today and may be used in your own school. Any other use is by written permission only.</a:t>
            </a:r>
            <a:endParaRPr lang="en-GB" sz="1600" dirty="0">
              <a:solidFill>
                <a:schemeClr val="accent6">
                  <a:lumMod val="75000"/>
                </a:schemeClr>
              </a:solidFill>
            </a:endParaRPr>
          </a:p>
        </p:txBody>
      </p:sp>
    </p:spTree>
    <p:extLst>
      <p:ext uri="{BB962C8B-B14F-4D97-AF65-F5344CB8AC3E}">
        <p14:creationId xmlns:p14="http://schemas.microsoft.com/office/powerpoint/2010/main" val="1533291754"/>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F75744-1F3E-44A6-9037-5D50D08D2D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403048" y="-890881"/>
            <a:ext cx="6337904" cy="8640959"/>
          </a:xfrm>
          <a:prstGeom prst="rect">
            <a:avLst/>
          </a:prstGeom>
        </p:spPr>
      </p:pic>
    </p:spTree>
    <p:extLst>
      <p:ext uri="{BB962C8B-B14F-4D97-AF65-F5344CB8AC3E}">
        <p14:creationId xmlns:p14="http://schemas.microsoft.com/office/powerpoint/2010/main" val="2708124220"/>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F422B9-04E8-4B66-BC11-D967F62F56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3763" y="0"/>
            <a:ext cx="8096474" cy="6858000"/>
          </a:xfrm>
          <a:prstGeom prst="rect">
            <a:avLst/>
          </a:prstGeom>
        </p:spPr>
      </p:pic>
    </p:spTree>
    <p:extLst>
      <p:ext uri="{BB962C8B-B14F-4D97-AF65-F5344CB8AC3E}">
        <p14:creationId xmlns:p14="http://schemas.microsoft.com/office/powerpoint/2010/main" val="6002971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756833-F704-4308-ADDC-44D631D2AD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764" y="0"/>
            <a:ext cx="8856471" cy="6858000"/>
          </a:xfrm>
          <a:prstGeom prst="rect">
            <a:avLst/>
          </a:prstGeom>
        </p:spPr>
      </p:pic>
      <p:sp>
        <p:nvSpPr>
          <p:cNvPr id="3" name="TextBox 2">
            <a:extLst>
              <a:ext uri="{FF2B5EF4-FFF2-40B4-BE49-F238E27FC236}">
                <a16:creationId xmlns:a16="http://schemas.microsoft.com/office/drawing/2014/main" id="{BA6A3283-93F2-49A0-9D83-54D01AA49341}"/>
              </a:ext>
            </a:extLst>
          </p:cNvPr>
          <p:cNvSpPr txBox="1"/>
          <p:nvPr/>
        </p:nvSpPr>
        <p:spPr>
          <a:xfrm>
            <a:off x="3203848" y="1772816"/>
            <a:ext cx="2592288" cy="2308324"/>
          </a:xfrm>
          <a:prstGeom prst="rect">
            <a:avLst/>
          </a:prstGeom>
          <a:noFill/>
        </p:spPr>
        <p:txBody>
          <a:bodyPr wrap="square" rtlCol="0">
            <a:spAutoFit/>
          </a:bodyPr>
          <a:lstStyle/>
          <a:p>
            <a:pPr algn="ctr"/>
            <a:r>
              <a:rPr lang="en-GB" b="1" dirty="0">
                <a:solidFill>
                  <a:schemeClr val="bg1"/>
                </a:solidFill>
              </a:rPr>
              <a:t>Now get ready to write some ‘tweets from the future’ of your own. Keep them short, but make them punchy, and strong! Can you do 4 or 5 different messages?</a:t>
            </a:r>
          </a:p>
        </p:txBody>
      </p:sp>
    </p:spTree>
    <p:extLst>
      <p:ext uri="{BB962C8B-B14F-4D97-AF65-F5344CB8AC3E}">
        <p14:creationId xmlns:p14="http://schemas.microsoft.com/office/powerpoint/2010/main" val="257505049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 </a:t>
            </a:r>
          </a:p>
        </p:txBody>
      </p:sp>
      <p:pic>
        <p:nvPicPr>
          <p:cNvPr id="4" name="Picture 3"/>
          <p:cNvPicPr>
            <a:picLocks noChangeAspect="1"/>
          </p:cNvPicPr>
          <p:nvPr/>
        </p:nvPicPr>
        <p:blipFill>
          <a:blip r:embed="rId2"/>
          <a:stretch>
            <a:fillRect/>
          </a:stretch>
        </p:blipFill>
        <p:spPr>
          <a:xfrm>
            <a:off x="1907704" y="3301936"/>
            <a:ext cx="1728192" cy="2125038"/>
          </a:xfrm>
          <a:prstGeom prst="rect">
            <a:avLst/>
          </a:prstGeom>
        </p:spPr>
      </p:pic>
      <p:pic>
        <p:nvPicPr>
          <p:cNvPr id="5" name="Picture 4"/>
          <p:cNvPicPr>
            <a:picLocks noChangeAspect="1"/>
          </p:cNvPicPr>
          <p:nvPr/>
        </p:nvPicPr>
        <p:blipFill>
          <a:blip r:embed="rId3"/>
          <a:stretch>
            <a:fillRect/>
          </a:stretch>
        </p:blipFill>
        <p:spPr>
          <a:xfrm>
            <a:off x="4211960" y="3429000"/>
            <a:ext cx="3212976" cy="1369104"/>
          </a:xfrm>
          <a:prstGeom prst="rect">
            <a:avLst/>
          </a:prstGeom>
        </p:spPr>
      </p:pic>
      <p:sp>
        <p:nvSpPr>
          <p:cNvPr id="8" name="TextBox 7">
            <a:extLst>
              <a:ext uri="{FF2B5EF4-FFF2-40B4-BE49-F238E27FC236}">
                <a16:creationId xmlns:a16="http://schemas.microsoft.com/office/drawing/2014/main" id="{EC502D2B-EF4C-44E3-BCBF-6FEE5471913C}"/>
              </a:ext>
            </a:extLst>
          </p:cNvPr>
          <p:cNvSpPr txBox="1"/>
          <p:nvPr/>
        </p:nvSpPr>
        <p:spPr>
          <a:xfrm>
            <a:off x="1036238" y="562749"/>
            <a:ext cx="7136162" cy="2308324"/>
          </a:xfrm>
          <a:prstGeom prst="rect">
            <a:avLst/>
          </a:prstGeom>
          <a:noFill/>
        </p:spPr>
        <p:txBody>
          <a:bodyPr wrap="square">
            <a:spAutoFit/>
          </a:bodyPr>
          <a:lstStyle/>
          <a:p>
            <a:r>
              <a:rPr lang="en-GB" dirty="0"/>
              <a:t>The amazing Riding Lights Theatre Company provided 7 short films for GCSE and RMPS examination students with support from Christian Aid. These are all free, with substantial support materials, including a film about what the future would say to us, and deliver to the GCSE objectives in many areas. </a:t>
            </a:r>
          </a:p>
          <a:p>
            <a:endParaRPr lang="en-GB" dirty="0"/>
          </a:p>
          <a:p>
            <a:r>
              <a:rPr lang="en-GB" dirty="0"/>
              <a:t>Access these wonderful resources here:</a:t>
            </a:r>
          </a:p>
          <a:p>
            <a:r>
              <a:rPr lang="en-GB" dirty="0">
                <a:hlinkClick r:id="rId4"/>
              </a:rPr>
              <a:t>https://ridinglights.org/baked-alaska/baked-alaska-for-schools/</a:t>
            </a:r>
            <a:r>
              <a:rPr lang="en-GB" dirty="0"/>
              <a:t> </a:t>
            </a:r>
          </a:p>
        </p:txBody>
      </p:sp>
    </p:spTree>
    <p:extLst>
      <p:ext uri="{BB962C8B-B14F-4D97-AF65-F5344CB8AC3E}">
        <p14:creationId xmlns:p14="http://schemas.microsoft.com/office/powerpoint/2010/main" val="239833011"/>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36613" t="23388" r="25588" b="9381"/>
          <a:stretch/>
        </p:blipFill>
        <p:spPr>
          <a:xfrm>
            <a:off x="7956376" y="224644"/>
            <a:ext cx="948392" cy="948392"/>
          </a:xfrm>
          <a:prstGeom prst="rect">
            <a:avLst/>
          </a:prstGeom>
        </p:spPr>
      </p:pic>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3397436" y="5992156"/>
            <a:ext cx="2400913" cy="63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775848" y="6620209"/>
            <a:ext cx="1103991" cy="400110"/>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2017.</a:t>
            </a:r>
          </a:p>
        </p:txBody>
      </p:sp>
      <p:sp>
        <p:nvSpPr>
          <p:cNvPr id="15" name="Title 1"/>
          <p:cNvSpPr>
            <a:spLocks noGrp="1"/>
          </p:cNvSpPr>
          <p:nvPr>
            <p:ph type="title"/>
          </p:nvPr>
        </p:nvSpPr>
        <p:spPr>
          <a:xfrm>
            <a:off x="667725" y="980728"/>
            <a:ext cx="7792707" cy="4057967"/>
          </a:xfrm>
        </p:spPr>
        <p:txBody>
          <a:bodyPr>
            <a:noAutofit/>
          </a:bodyPr>
          <a:lstStyle/>
          <a:p>
            <a:pPr algn="l"/>
            <a:r>
              <a:rPr lang="en-GB" sz="3200" dirty="0">
                <a:solidFill>
                  <a:srgbClr val="F36F39"/>
                </a:solidFill>
                <a:latin typeface="Arial Rounded MT Bold" panose="020F0704030504030204" pitchFamily="34" charset="0"/>
              </a:rPr>
              <a:t>Ready-to-learn idea for the classroom</a:t>
            </a:r>
            <a:r>
              <a:rPr lang="en-GB" sz="4800" dirty="0">
                <a:solidFill>
                  <a:srgbClr val="F36F39"/>
                </a:solidFill>
                <a:latin typeface="Arial Rounded MT Bold" panose="020F0704030504030204" pitchFamily="34" charset="0"/>
              </a:rPr>
              <a:t> </a:t>
            </a:r>
            <a:br>
              <a:rPr lang="en-GB" dirty="0">
                <a:solidFill>
                  <a:srgbClr val="F36F39"/>
                </a:solidFill>
                <a:latin typeface="Arial Rounded MT Bold" panose="020F0704030504030204" pitchFamily="34" charset="0"/>
              </a:rPr>
            </a:br>
            <a:r>
              <a:rPr lang="en-GB" sz="3200" dirty="0">
                <a:solidFill>
                  <a:schemeClr val="tx1">
                    <a:lumMod val="65000"/>
                    <a:lumOff val="35000"/>
                  </a:schemeClr>
                </a:solidFill>
                <a:latin typeface="Arial Rounded MT Bold" panose="020F0704030504030204" pitchFamily="34" charset="0"/>
              </a:rPr>
              <a:t>An intriguing idea to enable pupils to think about climate justice</a:t>
            </a:r>
            <a:br>
              <a:rPr lang="en-GB" sz="3200" dirty="0">
                <a:solidFill>
                  <a:schemeClr val="tx1">
                    <a:lumMod val="65000"/>
                    <a:lumOff val="35000"/>
                  </a:schemeClr>
                </a:solidFill>
                <a:latin typeface="Arial Rounded MT Bold" panose="020F0704030504030204" pitchFamily="34" charset="0"/>
              </a:rPr>
            </a:br>
            <a:r>
              <a:rPr lang="en-GB" sz="3200" dirty="0">
                <a:solidFill>
                  <a:schemeClr val="tx1">
                    <a:lumMod val="65000"/>
                    <a:lumOff val="35000"/>
                  </a:schemeClr>
                </a:solidFill>
                <a:latin typeface="Arial Rounded MT Bold" panose="020F0704030504030204" pitchFamily="34" charset="0"/>
              </a:rPr>
              <a:t>Tweets from the future</a:t>
            </a:r>
            <a:br>
              <a:rPr lang="en-GB" sz="3200" dirty="0">
                <a:solidFill>
                  <a:schemeClr val="tx1">
                    <a:lumMod val="65000"/>
                    <a:lumOff val="35000"/>
                  </a:schemeClr>
                </a:solidFill>
                <a:latin typeface="Arial Rounded MT Bold" panose="020F0704030504030204" pitchFamily="34" charset="0"/>
              </a:rPr>
            </a:br>
            <a:br>
              <a:rPr lang="en-GB" sz="2000" dirty="0">
                <a:solidFill>
                  <a:schemeClr val="tx1">
                    <a:lumMod val="65000"/>
                    <a:lumOff val="35000"/>
                  </a:schemeClr>
                </a:solidFill>
                <a:latin typeface="Arial Rounded MT Bold" panose="020F0704030504030204" pitchFamily="34" charset="0"/>
              </a:rPr>
            </a:br>
            <a:r>
              <a:rPr lang="en-GB" sz="2000" dirty="0">
                <a:solidFill>
                  <a:schemeClr val="tx1">
                    <a:lumMod val="65000"/>
                    <a:lumOff val="35000"/>
                  </a:schemeClr>
                </a:solidFill>
                <a:latin typeface="Arial Rounded MT Bold" panose="020F0704030504030204" pitchFamily="34" charset="0"/>
              </a:rPr>
              <a:t>Great thanks to all the pupils and teachers who took the time and trouble to try out this idea and all their wonderful work.</a:t>
            </a:r>
            <a:br>
              <a:rPr lang="en-GB" sz="2000" dirty="0">
                <a:solidFill>
                  <a:schemeClr val="tx1">
                    <a:lumMod val="65000"/>
                    <a:lumOff val="35000"/>
                  </a:schemeClr>
                </a:solidFill>
                <a:latin typeface="Arial Rounded MT Bold" panose="020F0704030504030204" pitchFamily="34" charset="0"/>
              </a:rPr>
            </a:br>
            <a:br>
              <a:rPr lang="en-GB" sz="2000" dirty="0">
                <a:solidFill>
                  <a:schemeClr val="tx1">
                    <a:lumMod val="65000"/>
                    <a:lumOff val="35000"/>
                  </a:schemeClr>
                </a:solidFill>
                <a:latin typeface="Arial Rounded MT Bold" panose="020F0704030504030204" pitchFamily="34" charset="0"/>
              </a:rPr>
            </a:br>
            <a:r>
              <a:rPr lang="en-GB" sz="2000" dirty="0">
                <a:solidFill>
                  <a:schemeClr val="tx1">
                    <a:lumMod val="65000"/>
                    <a:lumOff val="35000"/>
                  </a:schemeClr>
                </a:solidFill>
                <a:latin typeface="Arial Rounded MT Bold" panose="020F0704030504030204" pitchFamily="34" charset="0"/>
              </a:rPr>
              <a:t>This PowerPoint sequence supports ideas from Autumn 2020’s </a:t>
            </a:r>
            <a:r>
              <a:rPr lang="en-GB" sz="2000" i="1" dirty="0">
                <a:solidFill>
                  <a:schemeClr val="tx1">
                    <a:lumMod val="65000"/>
                    <a:lumOff val="35000"/>
                  </a:schemeClr>
                </a:solidFill>
                <a:latin typeface="Arial Rounded MT Bold" panose="020F0704030504030204" pitchFamily="34" charset="0"/>
              </a:rPr>
              <a:t>REtoday</a:t>
            </a:r>
            <a:r>
              <a:rPr lang="en-GB" sz="2000" dirty="0">
                <a:solidFill>
                  <a:schemeClr val="tx1">
                    <a:lumMod val="65000"/>
                    <a:lumOff val="35000"/>
                  </a:schemeClr>
                </a:solidFill>
                <a:latin typeface="Arial Rounded MT Bold" panose="020F0704030504030204" pitchFamily="34" charset="0"/>
              </a:rPr>
              <a:t> magazine</a:t>
            </a:r>
            <a:br>
              <a:rPr lang="en-GB" sz="2000" dirty="0">
                <a:solidFill>
                  <a:schemeClr val="tx1">
                    <a:lumMod val="65000"/>
                    <a:lumOff val="35000"/>
                  </a:schemeClr>
                </a:solidFill>
                <a:latin typeface="Arial Rounded MT Bold" panose="020F0704030504030204" pitchFamily="34" charset="0"/>
              </a:rPr>
            </a:br>
            <a:r>
              <a:rPr lang="en-GB" sz="1000" dirty="0">
                <a:solidFill>
                  <a:schemeClr val="tx1">
                    <a:lumMod val="75000"/>
                    <a:lumOff val="25000"/>
                  </a:schemeClr>
                </a:solidFill>
                <a:latin typeface="Arial Rounded MT Bold" panose="020F0704030504030204" pitchFamily="34" charset="0"/>
              </a:rPr>
              <a:t> </a:t>
            </a:r>
            <a:br>
              <a:rPr lang="en-GB" sz="1800" dirty="0">
                <a:solidFill>
                  <a:schemeClr val="tx1">
                    <a:lumMod val="75000"/>
                    <a:lumOff val="25000"/>
                  </a:schemeClr>
                </a:solidFill>
                <a:latin typeface="Arial Rounded MT Bold" panose="020F0704030504030204" pitchFamily="34" charset="0"/>
              </a:rPr>
            </a:br>
            <a:r>
              <a:rPr lang="en-GB" sz="1600" dirty="0">
                <a:solidFill>
                  <a:schemeClr val="accent6">
                    <a:lumMod val="75000"/>
                  </a:schemeClr>
                </a:solidFill>
                <a:latin typeface="Arial Rounded MT Bold" panose="020F0704030504030204" pitchFamily="34" charset="0"/>
              </a:rPr>
              <a:t>This downloadable resource, free to </a:t>
            </a:r>
            <a:r>
              <a:rPr lang="en-GB" sz="1600" i="1" dirty="0">
                <a:solidFill>
                  <a:schemeClr val="accent6">
                    <a:lumMod val="75000"/>
                  </a:schemeClr>
                </a:solidFill>
                <a:latin typeface="Arial Rounded MT Bold" panose="020F0704030504030204" pitchFamily="34" charset="0"/>
              </a:rPr>
              <a:t>REtoday</a:t>
            </a:r>
            <a:r>
              <a:rPr lang="en-GB" sz="1600" dirty="0">
                <a:solidFill>
                  <a:schemeClr val="accent6">
                    <a:lumMod val="75000"/>
                  </a:schemeClr>
                </a:solidFill>
                <a:latin typeface="Arial Rounded MT Bold" panose="020F0704030504030204" pitchFamily="34" charset="0"/>
              </a:rPr>
              <a:t> magazine subscribers and NATRE members, is © RE Today and may be used in your own school. Any other use is by written permission only.</a:t>
            </a:r>
            <a:endParaRPr lang="en-GB" sz="1600" dirty="0">
              <a:solidFill>
                <a:schemeClr val="accent6">
                  <a:lumMod val="75000"/>
                </a:schemeClr>
              </a:solidFill>
            </a:endParaRPr>
          </a:p>
        </p:txBody>
      </p:sp>
    </p:spTree>
    <p:extLst>
      <p:ext uri="{BB962C8B-B14F-4D97-AF65-F5344CB8AC3E}">
        <p14:creationId xmlns:p14="http://schemas.microsoft.com/office/powerpoint/2010/main" val="934799487"/>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96752"/>
          </a:xfrm>
          <a:prstGeom prst="rect">
            <a:avLst/>
          </a:prstGeom>
          <a:solidFill>
            <a:srgbClr val="F36F39"/>
          </a:solidFill>
          <a:ln>
            <a:solidFill>
              <a:srgbClr val="F36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67544" y="260648"/>
            <a:ext cx="7067128" cy="634082"/>
          </a:xfrm>
        </p:spPr>
        <p:txBody>
          <a:bodyPr/>
          <a:lstStyle/>
          <a:p>
            <a:pPr algn="l"/>
            <a:r>
              <a:rPr lang="en-GB" sz="3600" dirty="0">
                <a:solidFill>
                  <a:schemeClr val="bg1"/>
                </a:solidFill>
                <a:latin typeface="Arial Rounded MT Bold" panose="020F0704030504030204" pitchFamily="34" charset="0"/>
              </a:rPr>
              <a:t>Five tweets from the future</a:t>
            </a:r>
          </a:p>
        </p:txBody>
      </p:sp>
      <p:sp>
        <p:nvSpPr>
          <p:cNvPr id="3" name="Content Placeholder 2"/>
          <p:cNvSpPr>
            <a:spLocks noGrp="1"/>
          </p:cNvSpPr>
          <p:nvPr>
            <p:ph idx="1"/>
          </p:nvPr>
        </p:nvSpPr>
        <p:spPr>
          <a:xfrm>
            <a:off x="467544" y="1457400"/>
            <a:ext cx="4176464" cy="5040560"/>
          </a:xfrm>
        </p:spPr>
        <p:txBody>
          <a:bodyPr/>
          <a:lstStyle/>
          <a:p>
            <a:r>
              <a:rPr lang="en-GB" sz="1600" dirty="0">
                <a:solidFill>
                  <a:schemeClr val="tx1">
                    <a:lumMod val="65000"/>
                    <a:lumOff val="35000"/>
                  </a:schemeClr>
                </a:solidFill>
                <a:latin typeface="Arial Rounded MT Bold" panose="020F0704030504030204" pitchFamily="34" charset="0"/>
              </a:rPr>
              <a:t>This simple idea asks pupils to imagine themselves into the future. </a:t>
            </a:r>
          </a:p>
          <a:p>
            <a:r>
              <a:rPr lang="en-GB" sz="1600" dirty="0">
                <a:solidFill>
                  <a:schemeClr val="tx1">
                    <a:lumMod val="65000"/>
                    <a:lumOff val="35000"/>
                  </a:schemeClr>
                </a:solidFill>
                <a:latin typeface="Arial Rounded MT Bold" panose="020F0704030504030204" pitchFamily="34" charset="0"/>
              </a:rPr>
              <a:t>What messages would the future humans send to us?</a:t>
            </a:r>
          </a:p>
          <a:p>
            <a:r>
              <a:rPr lang="en-GB" sz="1600" dirty="0">
                <a:solidFill>
                  <a:schemeClr val="tx1">
                    <a:lumMod val="65000"/>
                    <a:lumOff val="35000"/>
                  </a:schemeClr>
                </a:solidFill>
                <a:latin typeface="Arial Rounded MT Bold" panose="020F0704030504030204" pitchFamily="34" charset="0"/>
              </a:rPr>
              <a:t>Pupils create the messages, and share their ideas, developing a programme of climate justice action from their thinking</a:t>
            </a:r>
          </a:p>
          <a:p>
            <a:r>
              <a:rPr lang="en-GB" sz="1600" dirty="0">
                <a:solidFill>
                  <a:schemeClr val="tx1">
                    <a:lumMod val="65000"/>
                    <a:lumOff val="35000"/>
                  </a:schemeClr>
                </a:solidFill>
                <a:latin typeface="Arial Rounded MT Bold" panose="020F0704030504030204" pitchFamily="34" charset="0"/>
              </a:rPr>
              <a:t>Present this to the class in imaginative, but not scary terms, making sure you emphasise – especially to younger pupils – that this is a kind of imaginary worst case, and if we listen and act, this can be stopped.</a:t>
            </a:r>
          </a:p>
          <a:p>
            <a:r>
              <a:rPr lang="en-GB" sz="1600" dirty="0">
                <a:solidFill>
                  <a:schemeClr val="tx1">
                    <a:lumMod val="65000"/>
                    <a:lumOff val="35000"/>
                  </a:schemeClr>
                </a:solidFill>
                <a:latin typeface="Arial Rounded MT Bold" panose="020F0704030504030204" pitchFamily="34" charset="0"/>
              </a:rPr>
              <a:t>We know it is called ‘X’ now. We don’t care.</a:t>
            </a:r>
          </a:p>
          <a:p>
            <a:endParaRPr lang="en-GB" sz="1600" dirty="0">
              <a:solidFill>
                <a:schemeClr val="tx1">
                  <a:lumMod val="65000"/>
                  <a:lumOff val="35000"/>
                </a:schemeClr>
              </a:solidFill>
              <a:latin typeface="Arial Rounded MT Bold" panose="020F0704030504030204" pitchFamily="34" charset="0"/>
            </a:endParaRPr>
          </a:p>
        </p:txBody>
      </p:sp>
      <p:sp>
        <p:nvSpPr>
          <p:cNvPr id="5" name="TextBox 4"/>
          <p:cNvSpPr txBox="1"/>
          <p:nvPr/>
        </p:nvSpPr>
        <p:spPr>
          <a:xfrm>
            <a:off x="7775848" y="6620209"/>
            <a:ext cx="1368152" cy="246221"/>
          </a:xfrm>
          <a:prstGeom prst="rect">
            <a:avLst/>
          </a:prstGeom>
          <a:noFill/>
        </p:spPr>
        <p:txBody>
          <a:bodyPr wrap="square" rtlCol="0">
            <a:spAutoFit/>
          </a:bodyPr>
          <a:lstStyle/>
          <a:p>
            <a:r>
              <a:rPr lang="en-GB" sz="1000" dirty="0">
                <a:solidFill>
                  <a:schemeClr val="bg1">
                    <a:lumMod val="85000"/>
                  </a:schemeClr>
                </a:solidFill>
                <a:latin typeface="Arial Rounded MT Bold" panose="020F0704030504030204" pitchFamily="34" charset="0"/>
              </a:rPr>
              <a:t>© RE Today, 2020.</a:t>
            </a:r>
          </a:p>
        </p:txBody>
      </p:sp>
      <p:pic>
        <p:nvPicPr>
          <p:cNvPr id="7" name="Picture 6">
            <a:extLst>
              <a:ext uri="{FF2B5EF4-FFF2-40B4-BE49-F238E27FC236}">
                <a16:creationId xmlns:a16="http://schemas.microsoft.com/office/drawing/2014/main" id="{4443F40E-13D8-44F0-B648-D9879C40B7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00382" y="1457399"/>
            <a:ext cx="3576074" cy="50405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3697510"/>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225A2-A89A-4D9E-8090-B036C078EA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504" y="0"/>
            <a:ext cx="5698119" cy="6858000"/>
          </a:xfrm>
          <a:prstGeom prst="rect">
            <a:avLst/>
          </a:prstGeom>
        </p:spPr>
      </p:pic>
      <p:sp>
        <p:nvSpPr>
          <p:cNvPr id="3" name="TextBox 2">
            <a:extLst>
              <a:ext uri="{FF2B5EF4-FFF2-40B4-BE49-F238E27FC236}">
                <a16:creationId xmlns:a16="http://schemas.microsoft.com/office/drawing/2014/main" id="{D46EEA99-B0E4-4692-8EDC-C37C6DC91C83}"/>
              </a:ext>
            </a:extLst>
          </p:cNvPr>
          <p:cNvSpPr txBox="1"/>
          <p:nvPr/>
        </p:nvSpPr>
        <p:spPr>
          <a:xfrm>
            <a:off x="6444208" y="2636912"/>
            <a:ext cx="2232248" cy="2862322"/>
          </a:xfrm>
          <a:prstGeom prst="rect">
            <a:avLst/>
          </a:prstGeom>
          <a:noFill/>
        </p:spPr>
        <p:txBody>
          <a:bodyPr wrap="square" rtlCol="0">
            <a:spAutoFit/>
          </a:bodyPr>
          <a:lstStyle/>
          <a:p>
            <a:r>
              <a:rPr lang="en-GB" dirty="0"/>
              <a:t>Invite your pupils to write the prayer a spiritual or religious person might say to God, asking for help, repenting or making promises. </a:t>
            </a:r>
          </a:p>
          <a:p>
            <a:endParaRPr lang="en-GB" dirty="0"/>
          </a:p>
          <a:p>
            <a:r>
              <a:rPr lang="en-GB" dirty="0"/>
              <a:t>Lena, aged 8 wrote this one.</a:t>
            </a:r>
          </a:p>
        </p:txBody>
      </p:sp>
    </p:spTree>
    <p:extLst>
      <p:ext uri="{BB962C8B-B14F-4D97-AF65-F5344CB8AC3E}">
        <p14:creationId xmlns:p14="http://schemas.microsoft.com/office/powerpoint/2010/main" val="388071863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a:solidFill>
                  <a:schemeClr val="accent4"/>
                </a:solidFill>
              </a:rPr>
              <a:t>Five tweets from the future</a:t>
            </a:r>
          </a:p>
        </p:txBody>
      </p:sp>
      <p:sp>
        <p:nvSpPr>
          <p:cNvPr id="3" name="Content Placeholder 2"/>
          <p:cNvSpPr>
            <a:spLocks noGrp="1"/>
          </p:cNvSpPr>
          <p:nvPr>
            <p:ph idx="1"/>
          </p:nvPr>
        </p:nvSpPr>
        <p:spPr>
          <a:xfrm>
            <a:off x="457200" y="1600200"/>
            <a:ext cx="8229600" cy="4983162"/>
          </a:xfrm>
        </p:spPr>
        <p:txBody>
          <a:bodyPr>
            <a:normAutofit fontScale="62500" lnSpcReduction="20000"/>
          </a:bodyPr>
          <a:lstStyle/>
          <a:p>
            <a:r>
              <a:rPr lang="en-GB" b="1" dirty="0"/>
              <a:t>What messages from the future would we need to hear to jolt us out of our apathy? What could change our ways and secure a fairer and more sustainable future?</a:t>
            </a:r>
          </a:p>
          <a:p>
            <a:r>
              <a:rPr lang="en-GB" b="1" dirty="0"/>
              <a:t>Thake five of these Twitter logos to write into.</a:t>
            </a:r>
          </a:p>
          <a:p>
            <a:r>
              <a:rPr lang="en-GB" b="1" dirty="0"/>
              <a:t>Imagine that the predictions of the climate scientists from current human behaviour come true by the 22</a:t>
            </a:r>
            <a:r>
              <a:rPr lang="en-GB" b="1" baseline="30000" dirty="0"/>
              <a:t>nd</a:t>
            </a:r>
            <a:r>
              <a:rPr lang="en-GB" b="1" dirty="0"/>
              <a:t> century, 100 years from now. </a:t>
            </a:r>
          </a:p>
          <a:p>
            <a:r>
              <a:rPr lang="en-GB" b="1" dirty="0"/>
              <a:t>Things have got a bit apocalyptic! Disaster has come. Sea level has risen. </a:t>
            </a:r>
          </a:p>
          <a:p>
            <a:r>
              <a:rPr lang="en-GB" b="1" dirty="0"/>
              <a:t>Peterborough and Manchester are now seaside towns. </a:t>
            </a:r>
          </a:p>
          <a:p>
            <a:r>
              <a:rPr lang="en-GB" b="1" dirty="0"/>
              <a:t>Global famine has halved the world’s population: over 3 billion have died.</a:t>
            </a:r>
          </a:p>
          <a:p>
            <a:r>
              <a:rPr lang="en-GB" b="1" dirty="0"/>
              <a:t>Food security is a thing of the past: only the most powerful are sure to eat each day. Everyone else is a forager.</a:t>
            </a:r>
          </a:p>
          <a:p>
            <a:r>
              <a:rPr lang="en-GB" b="1" dirty="0"/>
              <a:t>Crises have ended air travel, the internet, burning fossil fuels – no more cars or driving. Horse-drawn is the new Ferrari. Tribal wars and conflicts about basic food and clean water are common. </a:t>
            </a:r>
          </a:p>
          <a:p>
            <a:r>
              <a:rPr lang="en-GB" b="1" dirty="0"/>
              <a:t>From this ravaged future, what messages would the people send to us? How would they warn us?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99363" y="0"/>
            <a:ext cx="2044637" cy="1534902"/>
          </a:xfrm>
          <a:prstGeom prst="rect">
            <a:avLst/>
          </a:prstGeom>
        </p:spPr>
      </p:pic>
    </p:spTree>
    <p:extLst>
      <p:ext uri="{BB962C8B-B14F-4D97-AF65-F5344CB8AC3E}">
        <p14:creationId xmlns:p14="http://schemas.microsoft.com/office/powerpoint/2010/main" val="759150409"/>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7605" y="4080198"/>
            <a:ext cx="4377003" cy="3282752"/>
          </a:xfrm>
          <a:prstGeom prst="rect">
            <a:avLst/>
          </a:prstGeom>
        </p:spPr>
      </p:pic>
      <p:sp>
        <p:nvSpPr>
          <p:cNvPr id="2" name="Title 1"/>
          <p:cNvSpPr>
            <a:spLocks noGrp="1"/>
          </p:cNvSpPr>
          <p:nvPr>
            <p:ph type="title"/>
          </p:nvPr>
        </p:nvSpPr>
        <p:spPr>
          <a:xfrm>
            <a:off x="457200" y="274638"/>
            <a:ext cx="8435280" cy="850106"/>
          </a:xfrm>
        </p:spPr>
        <p:txBody>
          <a:bodyPr>
            <a:noAutofit/>
          </a:bodyPr>
          <a:lstStyle/>
          <a:p>
            <a:pPr algn="l"/>
            <a:r>
              <a:rPr lang="en-GB" sz="2800" b="1" dirty="0">
                <a:solidFill>
                  <a:srgbClr val="0070C0"/>
                </a:solidFill>
              </a:rPr>
              <a:t>Tweets from the future; prayers, warnings, wishes</a:t>
            </a:r>
            <a:br>
              <a:rPr lang="en-GB" sz="2800" b="1" dirty="0">
                <a:solidFill>
                  <a:srgbClr val="0070C0"/>
                </a:solidFill>
              </a:rPr>
            </a:br>
            <a:r>
              <a:rPr lang="en-GB" sz="1800" b="1" dirty="0">
                <a:solidFill>
                  <a:srgbClr val="0070C0"/>
                </a:solidFill>
              </a:rPr>
              <a:t>Ask pupils to think about the messages our descendants will send us from 50 or 100 years ahead. What would they say to use about what we can do for God’s good earth?</a:t>
            </a:r>
            <a:endParaRPr lang="en-GB" sz="2800" b="1" dirty="0">
              <a:solidFill>
                <a:srgbClr val="0070C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7" y="1370401"/>
            <a:ext cx="4635826" cy="3282752"/>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7243" y="4051078"/>
            <a:ext cx="4377003" cy="3282752"/>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51" y="1370384"/>
            <a:ext cx="4639156" cy="3282752"/>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7484" y="3994795"/>
            <a:ext cx="4377003" cy="3282752"/>
          </a:xfrm>
          <a:prstGeom prst="rect">
            <a:avLst/>
          </a:prstGeom>
        </p:spPr>
      </p:pic>
      <p:sp>
        <p:nvSpPr>
          <p:cNvPr id="12" name="TextBox 11"/>
          <p:cNvSpPr txBox="1"/>
          <p:nvPr/>
        </p:nvSpPr>
        <p:spPr>
          <a:xfrm>
            <a:off x="1819932" y="2649833"/>
            <a:ext cx="1296144" cy="1077218"/>
          </a:xfrm>
          <a:prstGeom prst="rect">
            <a:avLst/>
          </a:prstGeom>
          <a:noFill/>
        </p:spPr>
        <p:txBody>
          <a:bodyPr wrap="square" rtlCol="0">
            <a:spAutoFit/>
          </a:bodyPr>
          <a:lstStyle/>
          <a:p>
            <a:r>
              <a:rPr lang="en-GB" sz="1600" b="1" dirty="0"/>
              <a:t>Listen, 2020, you are killing us…</a:t>
            </a:r>
          </a:p>
        </p:txBody>
      </p:sp>
      <p:sp>
        <p:nvSpPr>
          <p:cNvPr id="13" name="TextBox 12"/>
          <p:cNvSpPr txBox="1"/>
          <p:nvPr/>
        </p:nvSpPr>
        <p:spPr>
          <a:xfrm>
            <a:off x="6409918" y="2602855"/>
            <a:ext cx="1577382" cy="1077218"/>
          </a:xfrm>
          <a:prstGeom prst="rect">
            <a:avLst/>
          </a:prstGeom>
          <a:noFill/>
        </p:spPr>
        <p:txBody>
          <a:bodyPr wrap="square" rtlCol="0">
            <a:spAutoFit/>
          </a:bodyPr>
          <a:lstStyle/>
          <a:p>
            <a:r>
              <a:rPr lang="en-GB" sz="1600" b="1" dirty="0"/>
              <a:t>Please change one thing right now…</a:t>
            </a:r>
          </a:p>
        </p:txBody>
      </p:sp>
      <p:sp>
        <p:nvSpPr>
          <p:cNvPr id="14" name="TextBox 13"/>
          <p:cNvSpPr txBox="1"/>
          <p:nvPr/>
        </p:nvSpPr>
        <p:spPr>
          <a:xfrm>
            <a:off x="653055" y="5301208"/>
            <a:ext cx="1296144" cy="830997"/>
          </a:xfrm>
          <a:prstGeom prst="rect">
            <a:avLst/>
          </a:prstGeom>
          <a:noFill/>
        </p:spPr>
        <p:txBody>
          <a:bodyPr wrap="square" rtlCol="0">
            <a:spAutoFit/>
          </a:bodyPr>
          <a:lstStyle/>
          <a:p>
            <a:r>
              <a:rPr lang="en-GB" sz="1600" b="1" dirty="0"/>
              <a:t>I am your grandson. I beg you…</a:t>
            </a:r>
          </a:p>
        </p:txBody>
      </p:sp>
      <p:sp>
        <p:nvSpPr>
          <p:cNvPr id="3" name="TextBox 2">
            <a:extLst>
              <a:ext uri="{FF2B5EF4-FFF2-40B4-BE49-F238E27FC236}">
                <a16:creationId xmlns:a16="http://schemas.microsoft.com/office/drawing/2014/main" id="{2B8A9025-F8B0-4BB2-B20B-BB054CF0A20F}"/>
              </a:ext>
            </a:extLst>
          </p:cNvPr>
          <p:cNvSpPr txBox="1"/>
          <p:nvPr/>
        </p:nvSpPr>
        <p:spPr>
          <a:xfrm>
            <a:off x="3995936" y="5301208"/>
            <a:ext cx="1237990" cy="954107"/>
          </a:xfrm>
          <a:prstGeom prst="rect">
            <a:avLst/>
          </a:prstGeom>
          <a:noFill/>
        </p:spPr>
        <p:txBody>
          <a:bodyPr wrap="square" rtlCol="0">
            <a:spAutoFit/>
          </a:bodyPr>
          <a:lstStyle/>
          <a:p>
            <a:r>
              <a:rPr lang="en-GB" sz="1400" b="1" dirty="0"/>
              <a:t>For God’s sake, and humanity’s sake…</a:t>
            </a:r>
          </a:p>
        </p:txBody>
      </p:sp>
      <p:sp>
        <p:nvSpPr>
          <p:cNvPr id="4" name="TextBox 3">
            <a:extLst>
              <a:ext uri="{FF2B5EF4-FFF2-40B4-BE49-F238E27FC236}">
                <a16:creationId xmlns:a16="http://schemas.microsoft.com/office/drawing/2014/main" id="{509A700A-819B-4E44-B1F3-ABBD48CD6622}"/>
              </a:ext>
            </a:extLst>
          </p:cNvPr>
          <p:cNvSpPr txBox="1"/>
          <p:nvPr/>
        </p:nvSpPr>
        <p:spPr>
          <a:xfrm>
            <a:off x="7380312" y="5376118"/>
            <a:ext cx="1213976" cy="1077218"/>
          </a:xfrm>
          <a:prstGeom prst="rect">
            <a:avLst/>
          </a:prstGeom>
          <a:noFill/>
        </p:spPr>
        <p:txBody>
          <a:bodyPr wrap="square" rtlCol="0">
            <a:spAutoFit/>
          </a:bodyPr>
          <a:lstStyle/>
          <a:p>
            <a:r>
              <a:rPr lang="en-GB" sz="1600" b="1" dirty="0"/>
              <a:t>What will your tweets say?</a:t>
            </a:r>
          </a:p>
        </p:txBody>
      </p:sp>
      <p:sp>
        <p:nvSpPr>
          <p:cNvPr id="5" name="TextBox 4">
            <a:extLst>
              <a:ext uri="{FF2B5EF4-FFF2-40B4-BE49-F238E27FC236}">
                <a16:creationId xmlns:a16="http://schemas.microsoft.com/office/drawing/2014/main" id="{F91C6C61-7957-4FFD-8BF8-63731F47332C}"/>
              </a:ext>
            </a:extLst>
          </p:cNvPr>
          <p:cNvSpPr txBox="1"/>
          <p:nvPr/>
        </p:nvSpPr>
        <p:spPr>
          <a:xfrm>
            <a:off x="3029370" y="3212976"/>
            <a:ext cx="2733019" cy="1569660"/>
          </a:xfrm>
          <a:prstGeom prst="rect">
            <a:avLst/>
          </a:prstGeom>
          <a:noFill/>
        </p:spPr>
        <p:txBody>
          <a:bodyPr wrap="square" rtlCol="0">
            <a:spAutoFit/>
          </a:bodyPr>
          <a:lstStyle/>
          <a:p>
            <a:r>
              <a:rPr lang="en-GB" sz="1600" b="1" dirty="0">
                <a:solidFill>
                  <a:schemeClr val="bg1"/>
                </a:solidFill>
              </a:rPr>
              <a:t>Many religions teach that Earth is holy, a gift to use, not for abusing but for us to love and care for. Can we repair the damage done?</a:t>
            </a:r>
          </a:p>
        </p:txBody>
      </p:sp>
    </p:spTree>
    <p:extLst>
      <p:ext uri="{BB962C8B-B14F-4D97-AF65-F5344CB8AC3E}">
        <p14:creationId xmlns:p14="http://schemas.microsoft.com/office/powerpoint/2010/main" val="31829054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4B913A-804D-4F14-978D-F20F322CC5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5349103"/>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376E5E-4C7B-4BE9-AE76-FD51A41D7E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20" y="-30332"/>
            <a:ext cx="9333186" cy="6888331"/>
          </a:xfrm>
          <a:prstGeom prst="rect">
            <a:avLst/>
          </a:prstGeom>
        </p:spPr>
      </p:pic>
      <p:sp>
        <p:nvSpPr>
          <p:cNvPr id="4" name="TextBox 3">
            <a:extLst>
              <a:ext uri="{FF2B5EF4-FFF2-40B4-BE49-F238E27FC236}">
                <a16:creationId xmlns:a16="http://schemas.microsoft.com/office/drawing/2014/main" id="{3A82C139-0A48-4647-B341-B2F07E6034E2}"/>
              </a:ext>
            </a:extLst>
          </p:cNvPr>
          <p:cNvSpPr txBox="1"/>
          <p:nvPr/>
        </p:nvSpPr>
        <p:spPr>
          <a:xfrm>
            <a:off x="3203848" y="1772816"/>
            <a:ext cx="2592288" cy="3046988"/>
          </a:xfrm>
          <a:prstGeom prst="rect">
            <a:avLst/>
          </a:prstGeom>
          <a:noFill/>
        </p:spPr>
        <p:txBody>
          <a:bodyPr wrap="square" rtlCol="0">
            <a:spAutoFit/>
          </a:bodyPr>
          <a:lstStyle/>
          <a:p>
            <a:pPr algn="ctr"/>
            <a:r>
              <a:rPr lang="en-GB" sz="1600" b="1" dirty="0">
                <a:solidFill>
                  <a:schemeClr val="bg1"/>
                </a:solidFill>
              </a:rPr>
              <a:t>Now get ready to write some ‘tweets from the future’ of your own. </a:t>
            </a:r>
          </a:p>
          <a:p>
            <a:pPr algn="ctr"/>
            <a:r>
              <a:rPr lang="en-GB" sz="1600" b="1" dirty="0">
                <a:solidFill>
                  <a:schemeClr val="bg1"/>
                </a:solidFill>
              </a:rPr>
              <a:t>Do you want to include prayer or quotes from scriptures?  Keep them short, but make them punchy, and strong! Can you do 4 or 5 different messages? Can you plan to share them in schools assembly?</a:t>
            </a:r>
          </a:p>
        </p:txBody>
      </p:sp>
    </p:spTree>
    <p:extLst>
      <p:ext uri="{BB962C8B-B14F-4D97-AF65-F5344CB8AC3E}">
        <p14:creationId xmlns:p14="http://schemas.microsoft.com/office/powerpoint/2010/main" val="36146191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8FBBD-B11A-4879-AE34-16E0710128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12" y="0"/>
            <a:ext cx="8963776" cy="6858000"/>
          </a:xfrm>
          <a:prstGeom prst="rect">
            <a:avLst/>
          </a:prstGeom>
        </p:spPr>
      </p:pic>
    </p:spTree>
    <p:extLst>
      <p:ext uri="{BB962C8B-B14F-4D97-AF65-F5344CB8AC3E}">
        <p14:creationId xmlns:p14="http://schemas.microsoft.com/office/powerpoint/2010/main" val="560062294"/>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03B1D75A-5E55-4CC4-A8E1-CAE473C9FE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1129308" y="-1156692"/>
            <a:ext cx="6885383" cy="9143999"/>
          </a:xfrm>
          <a:prstGeom prst="rect">
            <a:avLst/>
          </a:prstGeom>
        </p:spPr>
      </p:pic>
    </p:spTree>
    <p:extLst>
      <p:ext uri="{BB962C8B-B14F-4D97-AF65-F5344CB8AC3E}">
        <p14:creationId xmlns:p14="http://schemas.microsoft.com/office/powerpoint/2010/main" val="2783447160"/>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B79252B8F1BE40BF24FAB37DF95791" ma:contentTypeVersion="17" ma:contentTypeDescription="Create a new document." ma:contentTypeScope="" ma:versionID="74cdd0a5310ff6ba692d99bd4c083f04">
  <xsd:schema xmlns:xsd="http://www.w3.org/2001/XMLSchema" xmlns:xs="http://www.w3.org/2001/XMLSchema" xmlns:p="http://schemas.microsoft.com/office/2006/metadata/properties" xmlns:ns2="62668701-851c-484c-a842-c50f6f37e35d" xmlns:ns3="d1ba7e5b-7881-459a-a25c-2ceb0877ef6d" xmlns:ns4="f0b9e877-a21e-48c6-9eeb-e4ed0728fa56" targetNamespace="http://schemas.microsoft.com/office/2006/metadata/properties" ma:root="true" ma:fieldsID="e6eb8984e560ca04d73aa0fdebeb1ae1" ns2:_="" ns3:_="" ns4:_="">
    <xsd:import namespace="62668701-851c-484c-a842-c50f6f37e35d"/>
    <xsd:import namespace="d1ba7e5b-7881-459a-a25c-2ceb0877ef6d"/>
    <xsd:import namespace="f0b9e877-a21e-48c6-9eeb-e4ed0728fa5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668701-851c-484c-a842-c50f6f37e3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ce8de0-f3f0-4549-9e55-059b8c2a83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ba7e5b-7881-459a-a25c-2ceb0877ef6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b9e877-a21e-48c6-9eeb-e4ed0728fa5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951604f6-bd9e-4377-9b95-68911826c5c0}" ma:internalName="TaxCatchAll" ma:showField="CatchAllData" ma:web="f0b9e877-a21e-48c6-9eeb-e4ed0728fa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668701-851c-484c-a842-c50f6f37e35d">
      <Terms xmlns="http://schemas.microsoft.com/office/infopath/2007/PartnerControls"/>
    </lcf76f155ced4ddcb4097134ff3c332f>
    <TaxCatchAll xmlns="f0b9e877-a21e-48c6-9eeb-e4ed0728fa56" xsi:nil="true"/>
  </documentManagement>
</p:properties>
</file>

<file path=customXml/itemProps1.xml><?xml version="1.0" encoding="utf-8"?>
<ds:datastoreItem xmlns:ds="http://schemas.openxmlformats.org/officeDocument/2006/customXml" ds:itemID="{77935528-B540-45CB-A192-9C7643527BE6}"/>
</file>

<file path=customXml/itemProps2.xml><?xml version="1.0" encoding="utf-8"?>
<ds:datastoreItem xmlns:ds="http://schemas.openxmlformats.org/officeDocument/2006/customXml" ds:itemID="{09AA27B8-7D81-4487-BE33-21AF4587213D}"/>
</file>

<file path=customXml/itemProps3.xml><?xml version="1.0" encoding="utf-8"?>
<ds:datastoreItem xmlns:ds="http://schemas.openxmlformats.org/officeDocument/2006/customXml" ds:itemID="{ED82E60F-EA94-4493-8DA4-A94ECC6B0EFA}"/>
</file>

<file path=docProps/app.xml><?xml version="1.0" encoding="utf-8"?>
<Properties xmlns="http://schemas.openxmlformats.org/officeDocument/2006/extended-properties" xmlns:vt="http://schemas.openxmlformats.org/officeDocument/2006/docPropsVTypes">
  <TotalTime>1503</TotalTime>
  <Words>808</Words>
  <Application>Microsoft Office PowerPoint</Application>
  <PresentationFormat>On-screen Show (4:3)</PresentationFormat>
  <Paragraphs>39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Calibri</vt:lpstr>
      <vt:lpstr>Office Theme</vt:lpstr>
      <vt:lpstr>RE Today Ready-to-learn idea for the classroom  An intriguing idea to enable pupils to think about climate justice Tweets from the future  This PowerPoint sequence supports ideas from Autumn 2020’s REtoday magazine   This downloadable resource, free to REtoday magazine subscribers and NATRE members, is © RE Today and may be used in your own school. Any other use is by written permission only.</vt:lpstr>
      <vt:lpstr>Five tweets from the future</vt:lpstr>
      <vt:lpstr>PowerPoint Presentation</vt:lpstr>
      <vt:lpstr>Five tweets from the future</vt:lpstr>
      <vt:lpstr>Tweets from the future; prayers, warnings, wishes Ask pupils to think about the messages our descendants will send us from 50 or 100 years ahead. What would they say to use about what we can do for God’s good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Ready-to-learn idea for the classroom  An intriguing idea to enable pupils to think about climate justice Tweets from the future  Great thanks to all the pupils and teachers who took the time and trouble to try out this idea and all their wonderful work.  This PowerPoint sequence supports ideas from Autumn 2020’s REtoday magazine   This downloadable resource, free to REtoday magazine subscribers and NATRE members, is © RE Today and may be used in your own school. Any other use is by written permission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for God</dc:title>
  <dc:creator>Lat</dc:creator>
  <cp:lastModifiedBy>Lat Blaylock</cp:lastModifiedBy>
  <cp:revision>85</cp:revision>
  <dcterms:created xsi:type="dcterms:W3CDTF">2009-09-15T12:43:28Z</dcterms:created>
  <dcterms:modified xsi:type="dcterms:W3CDTF">2023-12-22T11:22:31Z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0x010100CFB79252B8F1BE40BF24FAB37DF95791</vt:lpwstr>
  </property>
</Properties>
</file>