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18"/>
  </p:notesMasterIdLst>
  <p:sldIdLst>
    <p:sldId id="257" r:id="rId5"/>
    <p:sldId id="266" r:id="rId6"/>
    <p:sldId id="264" r:id="rId7"/>
    <p:sldId id="265" r:id="rId8"/>
    <p:sldId id="267" r:id="rId9"/>
    <p:sldId id="269" r:id="rId10"/>
    <p:sldId id="270" r:id="rId11"/>
    <p:sldId id="271" r:id="rId12"/>
    <p:sldId id="272" r:id="rId13"/>
    <p:sldId id="274" r:id="rId14"/>
    <p:sldId id="275" r:id="rId15"/>
    <p:sldId id="278" r:id="rId16"/>
    <p:sldId id="262" r:id="rId17"/>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6C4D6"/>
    <a:srgbClr val="3E87CB"/>
    <a:srgbClr val="E72F2A"/>
    <a:srgbClr val="231F20"/>
    <a:srgbClr val="F46E3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3DBC440-AAB6-4192-A85B-3950F346CC26}" v="1" dt="2026-09-01T08:05:49.48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035" autoAdjust="0"/>
    <p:restoredTop sz="94660"/>
  </p:normalViewPr>
  <p:slideViewPr>
    <p:cSldViewPr snapToGrid="0">
      <p:cViewPr varScale="1">
        <p:scale>
          <a:sx n="74" d="100"/>
          <a:sy n="74" d="100"/>
        </p:scale>
        <p:origin x="376" y="48"/>
      </p:cViewPr>
      <p:guideLst/>
    </p:cSldViewPr>
  </p:slideViewPr>
  <p:notesTextViewPr>
    <p:cViewPr>
      <p:scale>
        <a:sx n="1" d="1"/>
        <a:sy n="1" d="1"/>
      </p:scale>
      <p:origin x="0" y="0"/>
    </p:cViewPr>
  </p:notesTextViewPr>
  <p:notesViewPr>
    <p:cSldViewPr snapToGrid="0">
      <p:cViewPr varScale="1">
        <p:scale>
          <a:sx n="51" d="100"/>
          <a:sy n="51" d="100"/>
        </p:scale>
        <p:origin x="2692" y="28"/>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microsoft.com/office/2015/10/relationships/revisionInfo" Target="revisionInfo.xml"/><Relationship Id="rId5" Type="http://schemas.openxmlformats.org/officeDocument/2006/relationships/slide" Target="slides/slide1.xml"/><Relationship Id="rId15" Type="http://schemas.openxmlformats.org/officeDocument/2006/relationships/slide" Target="slides/slide11.xml"/><Relationship Id="rId23" Type="http://schemas.microsoft.com/office/2016/11/relationships/changesInfo" Target="changesInfos/changesInfo1.xml"/><Relationship Id="rId10" Type="http://schemas.openxmlformats.org/officeDocument/2006/relationships/slide" Target="slides/slide6.xml"/><Relationship Id="rId19"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aima Saleh" userId="475fb29d073c577e" providerId="LiveId" clId="{C7B86DD2-6D4B-4355-BBE0-2AE69EE4DB77}"/>
    <pc:docChg chg="undo custSel addSld delSld modSld sldOrd">
      <pc:chgData name="Saima Saleh" userId="475fb29d073c577e" providerId="LiveId" clId="{C7B86DD2-6D4B-4355-BBE0-2AE69EE4DB77}" dt="2026-09-01T08:05:49.487" v="2447"/>
      <pc:docMkLst>
        <pc:docMk/>
      </pc:docMkLst>
      <pc:sldChg chg="addSp delSp modSp mod">
        <pc:chgData name="Saima Saleh" userId="475fb29d073c577e" providerId="LiveId" clId="{C7B86DD2-6D4B-4355-BBE0-2AE69EE4DB77}" dt="2026-08-11T16:35:15.195" v="1644" actId="255"/>
        <pc:sldMkLst>
          <pc:docMk/>
          <pc:sldMk cId="2723663631" sldId="257"/>
        </pc:sldMkLst>
        <pc:spChg chg="mod">
          <ac:chgData name="Saima Saleh" userId="475fb29d073c577e" providerId="LiveId" clId="{C7B86DD2-6D4B-4355-BBE0-2AE69EE4DB77}" dt="2026-08-11T16:35:15.195" v="1644" actId="255"/>
          <ac:spMkLst>
            <pc:docMk/>
            <pc:sldMk cId="2723663631" sldId="257"/>
            <ac:spMk id="8" creationId="{E80A224E-7209-266F-A33E-45EB0F21DB9D}"/>
          </ac:spMkLst>
        </pc:spChg>
        <pc:picChg chg="add mod">
          <ac:chgData name="Saima Saleh" userId="475fb29d073c577e" providerId="LiveId" clId="{C7B86DD2-6D4B-4355-BBE0-2AE69EE4DB77}" dt="2026-08-11T16:24:24.151" v="1593" actId="14100"/>
          <ac:picMkLst>
            <pc:docMk/>
            <pc:sldMk cId="2723663631" sldId="257"/>
            <ac:picMk id="7" creationId="{27E3F857-96A8-320F-C29E-30518AA7FDAB}"/>
          </ac:picMkLst>
        </pc:picChg>
      </pc:sldChg>
      <pc:sldChg chg="addSp delSp modSp mod">
        <pc:chgData name="Saima Saleh" userId="475fb29d073c577e" providerId="LiveId" clId="{C7B86DD2-6D4B-4355-BBE0-2AE69EE4DB77}" dt="2026-08-13T14:06:53.689" v="2012" actId="1076"/>
        <pc:sldMkLst>
          <pc:docMk/>
          <pc:sldMk cId="926347864" sldId="264"/>
        </pc:sldMkLst>
        <pc:spChg chg="mod">
          <ac:chgData name="Saima Saleh" userId="475fb29d073c577e" providerId="LiveId" clId="{C7B86DD2-6D4B-4355-BBE0-2AE69EE4DB77}" dt="2026-08-11T16:52:07.743" v="1792"/>
          <ac:spMkLst>
            <pc:docMk/>
            <pc:sldMk cId="926347864" sldId="264"/>
            <ac:spMk id="3" creationId="{E1F26FD9-608E-CF86-AF60-8296D9D6C187}"/>
          </ac:spMkLst>
        </pc:spChg>
        <pc:spChg chg="add mod">
          <ac:chgData name="Saima Saleh" userId="475fb29d073c577e" providerId="LiveId" clId="{C7B86DD2-6D4B-4355-BBE0-2AE69EE4DB77}" dt="2026-08-11T16:52:21.957" v="1836"/>
          <ac:spMkLst>
            <pc:docMk/>
            <pc:sldMk cId="926347864" sldId="264"/>
            <ac:spMk id="4" creationId="{5F79D6CE-94B9-49A4-2FAC-07C667F47A9F}"/>
          </ac:spMkLst>
        </pc:spChg>
        <pc:picChg chg="add mod">
          <ac:chgData name="Saima Saleh" userId="475fb29d073c577e" providerId="LiveId" clId="{C7B86DD2-6D4B-4355-BBE0-2AE69EE4DB77}" dt="2026-08-13T14:06:53.689" v="2012" actId="1076"/>
          <ac:picMkLst>
            <pc:docMk/>
            <pc:sldMk cId="926347864" sldId="264"/>
            <ac:picMk id="5" creationId="{D1EE6957-C3BB-7111-E86A-86BEE1E330F2}"/>
          </ac:picMkLst>
        </pc:picChg>
      </pc:sldChg>
      <pc:sldChg chg="addSp delSp modSp add mod">
        <pc:chgData name="Saima Saleh" userId="475fb29d073c577e" providerId="LiveId" clId="{C7B86DD2-6D4B-4355-BBE0-2AE69EE4DB77}" dt="2026-08-11T16:54:58.400" v="1851" actId="20577"/>
        <pc:sldMkLst>
          <pc:docMk/>
          <pc:sldMk cId="761793356" sldId="265"/>
        </pc:sldMkLst>
        <pc:spChg chg="add mod">
          <ac:chgData name="Saima Saleh" userId="475fb29d073c577e" providerId="LiveId" clId="{C7B86DD2-6D4B-4355-BBE0-2AE69EE4DB77}" dt="2026-08-11T16:54:58.400" v="1851" actId="20577"/>
          <ac:spMkLst>
            <pc:docMk/>
            <pc:sldMk cId="761793356" sldId="265"/>
            <ac:spMk id="7" creationId="{6DE1F8E4-DA65-F6E6-C163-231C54037D39}"/>
          </ac:spMkLst>
        </pc:spChg>
        <pc:picChg chg="add mod">
          <ac:chgData name="Saima Saleh" userId="475fb29d073c577e" providerId="LiveId" clId="{C7B86DD2-6D4B-4355-BBE0-2AE69EE4DB77}" dt="2026-08-11T16:53:35.623" v="1844" actId="1076"/>
          <ac:picMkLst>
            <pc:docMk/>
            <pc:sldMk cId="761793356" sldId="265"/>
            <ac:picMk id="5" creationId="{B01B502C-5FB6-EF9F-E6EC-777F11F8C16E}"/>
          </ac:picMkLst>
        </pc:picChg>
      </pc:sldChg>
      <pc:sldChg chg="addSp modSp add mod ord">
        <pc:chgData name="Saima Saleh" userId="475fb29d073c577e" providerId="LiveId" clId="{C7B86DD2-6D4B-4355-BBE0-2AE69EE4DB77}" dt="2026-08-11T18:14:24.939" v="2008" actId="1076"/>
        <pc:sldMkLst>
          <pc:docMk/>
          <pc:sldMk cId="457927877" sldId="266"/>
        </pc:sldMkLst>
        <pc:spChg chg="add mod">
          <ac:chgData name="Saima Saleh" userId="475fb29d073c577e" providerId="LiveId" clId="{C7B86DD2-6D4B-4355-BBE0-2AE69EE4DB77}" dt="2026-08-11T18:14:24.939" v="2008" actId="1076"/>
          <ac:spMkLst>
            <pc:docMk/>
            <pc:sldMk cId="457927877" sldId="266"/>
            <ac:spMk id="6" creationId="{AFEE777A-A2F8-7FF2-58EE-A04B8895516D}"/>
          </ac:spMkLst>
        </pc:spChg>
        <pc:picChg chg="add mod">
          <ac:chgData name="Saima Saleh" userId="475fb29d073c577e" providerId="LiveId" clId="{C7B86DD2-6D4B-4355-BBE0-2AE69EE4DB77}" dt="2026-08-11T18:14:21.169" v="2007" actId="1076"/>
          <ac:picMkLst>
            <pc:docMk/>
            <pc:sldMk cId="457927877" sldId="266"/>
            <ac:picMk id="3" creationId="{D49E5714-7F36-1B76-483F-2D3745B10D18}"/>
          </ac:picMkLst>
        </pc:picChg>
      </pc:sldChg>
      <pc:sldChg chg="addSp delSp modSp add mod">
        <pc:chgData name="Saima Saleh" userId="475fb29d073c577e" providerId="LiveId" clId="{C7B86DD2-6D4B-4355-BBE0-2AE69EE4DB77}" dt="2026-08-11T17:20:27.131" v="1937" actId="1076"/>
        <pc:sldMkLst>
          <pc:docMk/>
          <pc:sldMk cId="2174382405" sldId="267"/>
        </pc:sldMkLst>
        <pc:spChg chg="add mod">
          <ac:chgData name="Saima Saleh" userId="475fb29d073c577e" providerId="LiveId" clId="{C7B86DD2-6D4B-4355-BBE0-2AE69EE4DB77}" dt="2026-08-11T17:11:31.274" v="1883" actId="20577"/>
          <ac:spMkLst>
            <pc:docMk/>
            <pc:sldMk cId="2174382405" sldId="267"/>
            <ac:spMk id="3" creationId="{EED7564F-059B-7E21-4A1D-6C4795E844BB}"/>
          </ac:spMkLst>
        </pc:spChg>
        <pc:picChg chg="add mod">
          <ac:chgData name="Saima Saleh" userId="475fb29d073c577e" providerId="LiveId" clId="{C7B86DD2-6D4B-4355-BBE0-2AE69EE4DB77}" dt="2026-08-11T17:20:27.131" v="1937" actId="1076"/>
          <ac:picMkLst>
            <pc:docMk/>
            <pc:sldMk cId="2174382405" sldId="267"/>
            <ac:picMk id="8" creationId="{16C1BBA0-8C89-63B2-7C8E-559074F798DC}"/>
          </ac:picMkLst>
        </pc:picChg>
      </pc:sldChg>
      <pc:sldChg chg="addSp modSp add mod">
        <pc:chgData name="Saima Saleh" userId="475fb29d073c577e" providerId="LiveId" clId="{C7B86DD2-6D4B-4355-BBE0-2AE69EE4DB77}" dt="2026-08-11T17:22:13.170" v="1943" actId="1076"/>
        <pc:sldMkLst>
          <pc:docMk/>
          <pc:sldMk cId="108554841" sldId="269"/>
        </pc:sldMkLst>
        <pc:picChg chg="add mod">
          <ac:chgData name="Saima Saleh" userId="475fb29d073c577e" providerId="LiveId" clId="{C7B86DD2-6D4B-4355-BBE0-2AE69EE4DB77}" dt="2026-08-11T17:22:13.170" v="1943" actId="1076"/>
          <ac:picMkLst>
            <pc:docMk/>
            <pc:sldMk cId="108554841" sldId="269"/>
            <ac:picMk id="3" creationId="{2F756337-5411-7DF6-1DB3-262D4ED9B7D3}"/>
          </ac:picMkLst>
        </pc:picChg>
      </pc:sldChg>
      <pc:sldChg chg="addSp modSp add mod">
        <pc:chgData name="Saima Saleh" userId="475fb29d073c577e" providerId="LiveId" clId="{C7B86DD2-6D4B-4355-BBE0-2AE69EE4DB77}" dt="2026-08-11T17:25:08.735" v="1946" actId="1076"/>
        <pc:sldMkLst>
          <pc:docMk/>
          <pc:sldMk cId="3243590858" sldId="270"/>
        </pc:sldMkLst>
        <pc:picChg chg="add mod">
          <ac:chgData name="Saima Saleh" userId="475fb29d073c577e" providerId="LiveId" clId="{C7B86DD2-6D4B-4355-BBE0-2AE69EE4DB77}" dt="2026-08-11T17:25:08.735" v="1946" actId="1076"/>
          <ac:picMkLst>
            <pc:docMk/>
            <pc:sldMk cId="3243590858" sldId="270"/>
            <ac:picMk id="3" creationId="{72867FC4-CE34-65C6-A929-6FD3A50B6DD5}"/>
          </ac:picMkLst>
        </pc:picChg>
      </pc:sldChg>
      <pc:sldChg chg="addSp modSp add mod">
        <pc:chgData name="Saima Saleh" userId="475fb29d073c577e" providerId="LiveId" clId="{C7B86DD2-6D4B-4355-BBE0-2AE69EE4DB77}" dt="2026-08-11T17:42:04.630" v="1985" actId="20577"/>
        <pc:sldMkLst>
          <pc:docMk/>
          <pc:sldMk cId="2276413033" sldId="271"/>
        </pc:sldMkLst>
        <pc:spChg chg="add mod">
          <ac:chgData name="Saima Saleh" userId="475fb29d073c577e" providerId="LiveId" clId="{C7B86DD2-6D4B-4355-BBE0-2AE69EE4DB77}" dt="2026-08-11T17:42:04.630" v="1985" actId="20577"/>
          <ac:spMkLst>
            <pc:docMk/>
            <pc:sldMk cId="2276413033" sldId="271"/>
            <ac:spMk id="6" creationId="{75264F87-C93E-506B-CCC6-C6DEDE65FE72}"/>
          </ac:spMkLst>
        </pc:spChg>
        <pc:picChg chg="add mod">
          <ac:chgData name="Saima Saleh" userId="475fb29d073c577e" providerId="LiveId" clId="{C7B86DD2-6D4B-4355-BBE0-2AE69EE4DB77}" dt="2026-08-11T17:41:46.693" v="1968" actId="1076"/>
          <ac:picMkLst>
            <pc:docMk/>
            <pc:sldMk cId="2276413033" sldId="271"/>
            <ac:picMk id="3" creationId="{34C186EF-BBAC-EB5F-510B-0C7603BB25ED}"/>
          </ac:picMkLst>
        </pc:picChg>
      </pc:sldChg>
      <pc:sldChg chg="addSp delSp modSp add mod">
        <pc:chgData name="Saima Saleh" userId="475fb29d073c577e" providerId="LiveId" clId="{C7B86DD2-6D4B-4355-BBE0-2AE69EE4DB77}" dt="2026-08-13T14:21:18.163" v="2179" actId="20577"/>
        <pc:sldMkLst>
          <pc:docMk/>
          <pc:sldMk cId="2868308571" sldId="272"/>
        </pc:sldMkLst>
        <pc:spChg chg="add mod">
          <ac:chgData name="Saima Saleh" userId="475fb29d073c577e" providerId="LiveId" clId="{C7B86DD2-6D4B-4355-BBE0-2AE69EE4DB77}" dt="2026-08-13T14:17:37.288" v="2080" actId="1076"/>
          <ac:spMkLst>
            <pc:docMk/>
            <pc:sldMk cId="2868308571" sldId="272"/>
            <ac:spMk id="3" creationId="{1C712B25-E2CF-E6FB-9ABD-74FF4C7007F2}"/>
          </ac:spMkLst>
        </pc:spChg>
        <pc:spChg chg="add mod">
          <ac:chgData name="Saima Saleh" userId="475fb29d073c577e" providerId="LiveId" clId="{C7B86DD2-6D4B-4355-BBE0-2AE69EE4DB77}" dt="2026-08-13T14:17:29.776" v="2079" actId="14100"/>
          <ac:spMkLst>
            <pc:docMk/>
            <pc:sldMk cId="2868308571" sldId="272"/>
            <ac:spMk id="8" creationId="{83993ED1-886B-8259-FDAE-3755C42AF44C}"/>
          </ac:spMkLst>
        </pc:spChg>
        <pc:spChg chg="add mod">
          <ac:chgData name="Saima Saleh" userId="475fb29d073c577e" providerId="LiveId" clId="{C7B86DD2-6D4B-4355-BBE0-2AE69EE4DB77}" dt="2026-08-13T14:21:18.163" v="2179" actId="20577"/>
          <ac:spMkLst>
            <pc:docMk/>
            <pc:sldMk cId="2868308571" sldId="272"/>
            <ac:spMk id="11" creationId="{53A596FB-935C-1AEB-5129-E5FCDC397B68}"/>
          </ac:spMkLst>
        </pc:spChg>
        <pc:picChg chg="add mod">
          <ac:chgData name="Saima Saleh" userId="475fb29d073c577e" providerId="LiveId" clId="{C7B86DD2-6D4B-4355-BBE0-2AE69EE4DB77}" dt="2026-08-13T14:17:45.234" v="2081" actId="1076"/>
          <ac:picMkLst>
            <pc:docMk/>
            <pc:sldMk cId="2868308571" sldId="272"/>
            <ac:picMk id="6" creationId="{9CBD56F0-2291-AC81-E878-26F9EBC1023F}"/>
          </ac:picMkLst>
        </pc:picChg>
        <pc:picChg chg="add mod">
          <ac:chgData name="Saima Saleh" userId="475fb29d073c577e" providerId="LiveId" clId="{C7B86DD2-6D4B-4355-BBE0-2AE69EE4DB77}" dt="2026-08-13T14:18:39.459" v="2084"/>
          <ac:picMkLst>
            <pc:docMk/>
            <pc:sldMk cId="2868308571" sldId="272"/>
            <ac:picMk id="10" creationId="{61A83E21-C68F-F0E0-6E82-240445F4986A}"/>
          </ac:picMkLst>
        </pc:picChg>
      </pc:sldChg>
      <pc:sldChg chg="addSp modSp add mod">
        <pc:chgData name="Saima Saleh" userId="475fb29d073c577e" providerId="LiveId" clId="{C7B86DD2-6D4B-4355-BBE0-2AE69EE4DB77}" dt="2026-08-13T14:26:50.094" v="2361"/>
        <pc:sldMkLst>
          <pc:docMk/>
          <pc:sldMk cId="433992918" sldId="274"/>
        </pc:sldMkLst>
        <pc:spChg chg="mod">
          <ac:chgData name="Saima Saleh" userId="475fb29d073c577e" providerId="LiveId" clId="{C7B86DD2-6D4B-4355-BBE0-2AE69EE4DB77}" dt="2026-08-13T14:24:22.663" v="2212" actId="6549"/>
          <ac:spMkLst>
            <pc:docMk/>
            <pc:sldMk cId="433992918" sldId="274"/>
            <ac:spMk id="4" creationId="{6CCDE3A9-5525-D6FD-67FE-87DCEE4F62F4}"/>
          </ac:spMkLst>
        </pc:spChg>
        <pc:spChg chg="add mod">
          <ac:chgData name="Saima Saleh" userId="475fb29d073c577e" providerId="LiveId" clId="{C7B86DD2-6D4B-4355-BBE0-2AE69EE4DB77}" dt="2026-08-13T14:26:24.755" v="2360" actId="20577"/>
          <ac:spMkLst>
            <pc:docMk/>
            <pc:sldMk cId="433992918" sldId="274"/>
            <ac:spMk id="5" creationId="{10725000-F309-9B41-AAC1-4C1F2613814B}"/>
          </ac:spMkLst>
        </pc:spChg>
        <pc:picChg chg="add mod">
          <ac:chgData name="Saima Saleh" userId="475fb29d073c577e" providerId="LiveId" clId="{C7B86DD2-6D4B-4355-BBE0-2AE69EE4DB77}" dt="2026-08-13T14:26:50.094" v="2361"/>
          <ac:picMkLst>
            <pc:docMk/>
            <pc:sldMk cId="433992918" sldId="274"/>
            <ac:picMk id="3" creationId="{35322A36-075F-5C05-1E2A-07332C2D6FDF}"/>
          </ac:picMkLst>
        </pc:picChg>
      </pc:sldChg>
      <pc:sldChg chg="addSp modSp add mod">
        <pc:chgData name="Saima Saleh" userId="475fb29d073c577e" providerId="LiveId" clId="{C7B86DD2-6D4B-4355-BBE0-2AE69EE4DB77}" dt="2026-08-13T14:33:04.909" v="2397" actId="1076"/>
        <pc:sldMkLst>
          <pc:docMk/>
          <pc:sldMk cId="1994792095" sldId="275"/>
        </pc:sldMkLst>
        <pc:spChg chg="mod">
          <ac:chgData name="Saima Saleh" userId="475fb29d073c577e" providerId="LiveId" clId="{C7B86DD2-6D4B-4355-BBE0-2AE69EE4DB77}" dt="2026-08-13T14:31:52.911" v="2396" actId="14100"/>
          <ac:spMkLst>
            <pc:docMk/>
            <pc:sldMk cId="1994792095" sldId="275"/>
            <ac:spMk id="4" creationId="{4E61324F-F847-34C4-CC16-9F02704D47E5}"/>
          </ac:spMkLst>
        </pc:spChg>
        <pc:picChg chg="add mod">
          <ac:chgData name="Saima Saleh" userId="475fb29d073c577e" providerId="LiveId" clId="{C7B86DD2-6D4B-4355-BBE0-2AE69EE4DB77}" dt="2026-08-13T14:33:04.909" v="2397" actId="1076"/>
          <ac:picMkLst>
            <pc:docMk/>
            <pc:sldMk cId="1994792095" sldId="275"/>
            <ac:picMk id="3" creationId="{AF85F9F5-CF39-E649-F15B-BA9113F2CEB3}"/>
          </ac:picMkLst>
        </pc:picChg>
      </pc:sldChg>
      <pc:sldChg chg="addSp delSp modSp add mod">
        <pc:chgData name="Saima Saleh" userId="475fb29d073c577e" providerId="LiveId" clId="{C7B86DD2-6D4B-4355-BBE0-2AE69EE4DB77}" dt="2026-09-01T08:05:49.487" v="2447"/>
        <pc:sldMkLst>
          <pc:docMk/>
          <pc:sldMk cId="821672034" sldId="278"/>
        </pc:sldMkLst>
        <pc:spChg chg="add mod">
          <ac:chgData name="Saima Saleh" userId="475fb29d073c577e" providerId="LiveId" clId="{C7B86DD2-6D4B-4355-BBE0-2AE69EE4DB77}" dt="2026-08-13T14:34:05.432" v="2438" actId="20577"/>
          <ac:spMkLst>
            <pc:docMk/>
            <pc:sldMk cId="821672034" sldId="278"/>
            <ac:spMk id="7" creationId="{8DB9A290-69EF-A2CA-4BE2-4BEF355A19AD}"/>
          </ac:spMkLst>
        </pc:spChg>
        <pc:picChg chg="add mod">
          <ac:chgData name="Saima Saleh" userId="475fb29d073c577e" providerId="LiveId" clId="{C7B86DD2-6D4B-4355-BBE0-2AE69EE4DB77}" dt="2026-09-01T08:05:49.487" v="2447"/>
          <ac:picMkLst>
            <pc:docMk/>
            <pc:sldMk cId="821672034" sldId="278"/>
            <ac:picMk id="5" creationId="{BFBFF61E-CA55-6ADD-E4FD-6753B10CD76A}"/>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7654F20-2BB9-4AD2-AA24-5DDC44E5E9A3}" type="datetimeFigureOut">
              <a:rPr lang="en-GB" smtClean="0"/>
              <a:t>01/09/2026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2D0B758-1512-4336-9B83-439C25E0FE9D}" type="slidenum">
              <a:rPr lang="en-GB" smtClean="0"/>
              <a:t>‹#›</a:t>
            </a:fld>
            <a:endParaRPr lang="en-GB"/>
          </a:p>
        </p:txBody>
      </p:sp>
    </p:spTree>
    <p:extLst>
      <p:ext uri="{BB962C8B-B14F-4D97-AF65-F5344CB8AC3E}">
        <p14:creationId xmlns:p14="http://schemas.microsoft.com/office/powerpoint/2010/main" val="15257960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22D0B758-1512-4336-9B83-439C25E0FE9D}" type="slidenum">
              <a:rPr lang="en-GB" smtClean="0"/>
              <a:t>13</a:t>
            </a:fld>
            <a:endParaRPr lang="en-GB"/>
          </a:p>
        </p:txBody>
      </p:sp>
    </p:spTree>
    <p:extLst>
      <p:ext uri="{BB962C8B-B14F-4D97-AF65-F5344CB8AC3E}">
        <p14:creationId xmlns:p14="http://schemas.microsoft.com/office/powerpoint/2010/main" val="30861797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9" name="Flowchart: Process 8">
            <a:extLst>
              <a:ext uri="{FF2B5EF4-FFF2-40B4-BE49-F238E27FC236}">
                <a16:creationId xmlns:a16="http://schemas.microsoft.com/office/drawing/2014/main" id="{D8D256AB-1750-4D8C-9A42-CF0CA4E81FF7}"/>
              </a:ext>
            </a:extLst>
          </p:cNvPr>
          <p:cNvSpPr/>
          <p:nvPr userDrawn="1"/>
        </p:nvSpPr>
        <p:spPr>
          <a:xfrm>
            <a:off x="0" y="6628774"/>
            <a:ext cx="12192000" cy="222309"/>
          </a:xfrm>
          <a:prstGeom prst="flowChartProcess">
            <a:avLst/>
          </a:prstGeom>
          <a:solidFill>
            <a:srgbClr val="3E87CB"/>
          </a:solidFill>
          <a:ln>
            <a:solidFill>
              <a:srgbClr val="3E87C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Flowchart: Process 9">
            <a:extLst>
              <a:ext uri="{FF2B5EF4-FFF2-40B4-BE49-F238E27FC236}">
                <a16:creationId xmlns:a16="http://schemas.microsoft.com/office/drawing/2014/main" id="{B4A17947-77BA-41DA-8A17-D799632B0A51}"/>
              </a:ext>
            </a:extLst>
          </p:cNvPr>
          <p:cNvSpPr/>
          <p:nvPr userDrawn="1"/>
        </p:nvSpPr>
        <p:spPr>
          <a:xfrm>
            <a:off x="0" y="0"/>
            <a:ext cx="12192000" cy="222309"/>
          </a:xfrm>
          <a:prstGeom prst="flowChartProcess">
            <a:avLst/>
          </a:prstGeom>
          <a:solidFill>
            <a:srgbClr val="3E87CB"/>
          </a:solidFill>
          <a:ln>
            <a:solidFill>
              <a:srgbClr val="3E87C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33175504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CA952E7A-AC0D-4AE1-8AC4-37E3147184F9}"/>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900856" y="5784299"/>
            <a:ext cx="2129328" cy="726696"/>
          </a:xfrm>
          <a:prstGeom prst="rect">
            <a:avLst/>
          </a:prstGeom>
        </p:spPr>
      </p:pic>
      <p:sp>
        <p:nvSpPr>
          <p:cNvPr id="8" name="Flowchart: Process 7">
            <a:extLst>
              <a:ext uri="{FF2B5EF4-FFF2-40B4-BE49-F238E27FC236}">
                <a16:creationId xmlns:a16="http://schemas.microsoft.com/office/drawing/2014/main" id="{E57ED18E-4224-47CA-B40E-1D047DE32B13}"/>
              </a:ext>
            </a:extLst>
          </p:cNvPr>
          <p:cNvSpPr/>
          <p:nvPr userDrawn="1"/>
        </p:nvSpPr>
        <p:spPr>
          <a:xfrm>
            <a:off x="0" y="6628774"/>
            <a:ext cx="12192000" cy="222309"/>
          </a:xfrm>
          <a:prstGeom prst="flowChartProcess">
            <a:avLst/>
          </a:prstGeom>
          <a:solidFill>
            <a:srgbClr val="3E87CB"/>
          </a:solidFill>
          <a:ln>
            <a:solidFill>
              <a:srgbClr val="3E87C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Flowchart: Process 8">
            <a:extLst>
              <a:ext uri="{FF2B5EF4-FFF2-40B4-BE49-F238E27FC236}">
                <a16:creationId xmlns:a16="http://schemas.microsoft.com/office/drawing/2014/main" id="{E2ABB119-F595-4063-9402-DECA01DE0023}"/>
              </a:ext>
            </a:extLst>
          </p:cNvPr>
          <p:cNvSpPr/>
          <p:nvPr userDrawn="1"/>
        </p:nvSpPr>
        <p:spPr>
          <a:xfrm>
            <a:off x="0" y="0"/>
            <a:ext cx="12192000" cy="222309"/>
          </a:xfrm>
          <a:prstGeom prst="flowChartProcess">
            <a:avLst/>
          </a:prstGeom>
          <a:solidFill>
            <a:srgbClr val="3E87CB"/>
          </a:solidFill>
          <a:ln>
            <a:solidFill>
              <a:srgbClr val="3E87C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18780828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image" Target="../media/image1.jp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8" name="Picture 7">
            <a:extLst>
              <a:ext uri="{FF2B5EF4-FFF2-40B4-BE49-F238E27FC236}">
                <a16:creationId xmlns:a16="http://schemas.microsoft.com/office/drawing/2014/main" id="{9057C471-7181-441E-AEBF-B94F3ECCC012}"/>
              </a:ext>
            </a:extLst>
          </p:cNvPr>
          <p:cNvPicPr>
            <a:picLocks noChangeAspect="1"/>
          </p:cNvPicPr>
          <p:nvPr userDrawn="1"/>
        </p:nvPicPr>
        <p:blipFill>
          <a:blip r:embed="rId4">
            <a:extLst>
              <a:ext uri="{28A0092B-C50C-407E-A947-70E740481C1C}">
                <a14:useLocalDpi xmlns:a14="http://schemas.microsoft.com/office/drawing/2010/main" val="0"/>
              </a:ext>
            </a:extLst>
          </a:blip>
          <a:srcRect/>
          <a:stretch/>
        </p:blipFill>
        <p:spPr>
          <a:xfrm>
            <a:off x="9900856" y="5784299"/>
            <a:ext cx="2129328" cy="726696"/>
          </a:xfrm>
          <a:prstGeom prst="rect">
            <a:avLst/>
          </a:prstGeom>
        </p:spPr>
      </p:pic>
      <p:sp>
        <p:nvSpPr>
          <p:cNvPr id="10" name="Flowchart: Process 9">
            <a:extLst>
              <a:ext uri="{FF2B5EF4-FFF2-40B4-BE49-F238E27FC236}">
                <a16:creationId xmlns:a16="http://schemas.microsoft.com/office/drawing/2014/main" id="{4F23B3C8-A8EF-43E3-B138-D5816EF989CF}"/>
              </a:ext>
            </a:extLst>
          </p:cNvPr>
          <p:cNvSpPr/>
          <p:nvPr userDrawn="1"/>
        </p:nvSpPr>
        <p:spPr>
          <a:xfrm>
            <a:off x="0" y="6628774"/>
            <a:ext cx="12192000" cy="222309"/>
          </a:xfrm>
          <a:prstGeom prst="flowChartProcess">
            <a:avLst/>
          </a:prstGeom>
          <a:solidFill>
            <a:schemeClr val="accent5">
              <a:lumMod val="75000"/>
            </a:schemeClr>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Flowchart: Process 11">
            <a:extLst>
              <a:ext uri="{FF2B5EF4-FFF2-40B4-BE49-F238E27FC236}">
                <a16:creationId xmlns:a16="http://schemas.microsoft.com/office/drawing/2014/main" id="{4DD0D22D-29B0-4ED9-B103-9767CE5371CE}"/>
              </a:ext>
            </a:extLst>
          </p:cNvPr>
          <p:cNvSpPr/>
          <p:nvPr userDrawn="1"/>
        </p:nvSpPr>
        <p:spPr>
          <a:xfrm>
            <a:off x="0" y="0"/>
            <a:ext cx="12192000" cy="222309"/>
          </a:xfrm>
          <a:prstGeom prst="flowChartProcess">
            <a:avLst/>
          </a:prstGeom>
          <a:solidFill>
            <a:schemeClr val="accent5">
              <a:lumMod val="75000"/>
            </a:schemeClr>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554483332"/>
      </p:ext>
    </p:extLst>
  </p:cSld>
  <p:clrMap bg1="lt1" tx1="dk1" bg2="lt2" tx2="dk2" accent1="accent1" accent2="accent2" accent3="accent3" accent4="accent4" accent5="accent5" accent6="accent6" hlink="hlink" folHlink="folHlink"/>
  <p:sldLayoutIdLst>
    <p:sldLayoutId id="2147483661" r:id="rId1"/>
    <p:sldLayoutId id="2147483666" r:id="rId2"/>
  </p:sldLayoutIdLst>
  <p:txStyles>
    <p:titleStyle>
      <a:lvl1pPr algn="l" defTabSz="914400" rtl="0" eaLnBrk="1" latinLnBrk="0" hangingPunct="1">
        <a:lnSpc>
          <a:spcPct val="90000"/>
        </a:lnSpc>
        <a:spcBef>
          <a:spcPct val="0"/>
        </a:spcBef>
        <a:buNone/>
        <a:defRPr sz="3600" b="1" kern="1200">
          <a:solidFill>
            <a:schemeClr val="tx1"/>
          </a:solidFill>
          <a:latin typeface="+mn-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hyperlink" Target="https://www.ifw4schools.co.uk/resources-2026" TargetMode="Externa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hyperlink" Target="https://www.interfaith.org.uk/resources/school-assemblies-collective-worship" TargetMode="External"/><Relationship Id="rId2" Type="http://schemas.openxmlformats.org/officeDocument/2006/relationships/image" Target="../media/image9.png"/><Relationship Id="rId1" Type="http://schemas.openxmlformats.org/officeDocument/2006/relationships/slideLayout" Target="../slideLayouts/slideLayout2.xml"/><Relationship Id="rId4" Type="http://schemas.openxmlformats.org/officeDocument/2006/relationships/hyperlink" Target="https://www.interfaithweek.org/uploads/Connect2018.pdf" TargetMode="External"/></Relationships>
</file>

<file path=ppt/slides/_rels/slide9.xml.rels><?xml version="1.0" encoding="UTF-8" standalone="yes"?>
<Relationships xmlns="http://schemas.openxmlformats.org/package/2006/relationships"><Relationship Id="rId3" Type="http://schemas.openxmlformats.org/officeDocument/2006/relationships/hyperlink" Target="https://www.reonline.org.uk/blog/help-its-inter-faith-week-what-can-i-do-let-me-tell-you-a-story/" TargetMode="External"/><Relationship Id="rId2" Type="http://schemas.openxmlformats.org/officeDocument/2006/relationships/image" Target="../media/image10.png"/><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1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hyperlink" Target="https://www.reonline.org.uk/resources/resource-spotlight-inter-faith-focus-week/" TargetMode="Externa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hyperlink" Target="https://assembliesforall.org.uk/events/inter-faith-week/" TargetMode="Externa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8" Type="http://schemas.openxmlformats.org/officeDocument/2006/relationships/hyperlink" Target="https://shop.natre.org.uk/" TargetMode="External"/><Relationship Id="rId13" Type="http://schemas.openxmlformats.org/officeDocument/2006/relationships/hyperlink" Target="https://www.tandfonline.com/" TargetMode="External"/><Relationship Id="rId3" Type="http://schemas.openxmlformats.org/officeDocument/2006/relationships/hyperlink" Target="https://www.retoday.org.uk/school-support/publications/samples/retoday-magazine/" TargetMode="External"/><Relationship Id="rId7" Type="http://schemas.openxmlformats.org/officeDocument/2006/relationships/hyperlink" Target="https://www.natre.org.uk/courses-events/upcoming-courses-events/" TargetMode="External"/><Relationship Id="rId12" Type="http://schemas.openxmlformats.org/officeDocument/2006/relationships/hyperlink" Target="https://www.natre.org.uk/about-natre/re-in-your-region/" TargetMode="External"/><Relationship Id="rId17" Type="http://schemas.openxmlformats.org/officeDocument/2006/relationships/image" Target="../media/image15.png"/><Relationship Id="rId2" Type="http://schemas.openxmlformats.org/officeDocument/2006/relationships/notesSlide" Target="../notesSlides/notesSlide1.xml"/><Relationship Id="rId16" Type="http://schemas.openxmlformats.org/officeDocument/2006/relationships/hyperlink" Target="https://reteachingresources.co.uk/terms-and-conditions/%20rel=" TargetMode="External"/><Relationship Id="rId1" Type="http://schemas.openxmlformats.org/officeDocument/2006/relationships/slideLayout" Target="../slideLayouts/slideLayout2.xml"/><Relationship Id="rId6" Type="http://schemas.openxmlformats.org/officeDocument/2006/relationships/hyperlink" Target="https://retodaylibrary.org.uk/section/theory-and-practice/" TargetMode="External"/><Relationship Id="rId11" Type="http://schemas.openxmlformats.org/officeDocument/2006/relationships/hyperlink" Target="https://shop.natre.org.uk/200138" TargetMode="External"/><Relationship Id="rId5" Type="http://schemas.openxmlformats.org/officeDocument/2006/relationships/hyperlink" Target="https://retodaylibrary.org.uk/" TargetMode="External"/><Relationship Id="rId15" Type="http://schemas.openxmlformats.org/officeDocument/2006/relationships/hyperlink" Target="https://reteachingresources.co.uk/product/early-careers-teacher/" TargetMode="External"/><Relationship Id="rId10" Type="http://schemas.openxmlformats.org/officeDocument/2006/relationships/hyperlink" Target="https://www.natre.org.uk/resources/" TargetMode="External"/><Relationship Id="rId4" Type="http://schemas.openxmlformats.org/officeDocument/2006/relationships/hyperlink" Target="https://www.natre.org.uk/resources/termly-mailing/" TargetMode="External"/><Relationship Id="rId9" Type="http://schemas.openxmlformats.org/officeDocument/2006/relationships/hyperlink" Target="https://www.natre.org.uk/courses-events/strictlyRE-2023/" TargetMode="External"/><Relationship Id="rId14" Type="http://schemas.openxmlformats.org/officeDocument/2006/relationships/hyperlink" Target="mailto:admin@natre.org.uk"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B2ACB7DB-A402-8B12-7D45-5933E9D0F02E}"/>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104986" y="245973"/>
            <a:ext cx="3880621" cy="1324377"/>
          </a:xfrm>
          <a:prstGeom prst="rect">
            <a:avLst/>
          </a:prstGeom>
        </p:spPr>
      </p:pic>
      <p:cxnSp>
        <p:nvCxnSpPr>
          <p:cNvPr id="3" name="Straight Connector 2">
            <a:extLst>
              <a:ext uri="{FF2B5EF4-FFF2-40B4-BE49-F238E27FC236}">
                <a16:creationId xmlns:a16="http://schemas.microsoft.com/office/drawing/2014/main" id="{5097F15E-E026-E6CE-7FD5-E5926B0E5A0D}"/>
              </a:ext>
            </a:extLst>
          </p:cNvPr>
          <p:cNvCxnSpPr/>
          <p:nvPr/>
        </p:nvCxnSpPr>
        <p:spPr>
          <a:xfrm>
            <a:off x="5693715" y="1979802"/>
            <a:ext cx="0" cy="2541864"/>
          </a:xfrm>
          <a:prstGeom prst="line">
            <a:avLst/>
          </a:prstGeom>
          <a:ln w="28575">
            <a:solidFill>
              <a:srgbClr val="3E87CB"/>
            </a:solidFill>
          </a:ln>
        </p:spPr>
        <p:style>
          <a:lnRef idx="1">
            <a:schemeClr val="accent1"/>
          </a:lnRef>
          <a:fillRef idx="0">
            <a:schemeClr val="accent1"/>
          </a:fillRef>
          <a:effectRef idx="0">
            <a:schemeClr val="accent1"/>
          </a:effectRef>
          <a:fontRef idx="minor">
            <a:schemeClr val="tx1"/>
          </a:fontRef>
        </p:style>
      </p:cxnSp>
      <p:sp>
        <p:nvSpPr>
          <p:cNvPr id="8" name="TextBox 7">
            <a:extLst>
              <a:ext uri="{FF2B5EF4-FFF2-40B4-BE49-F238E27FC236}">
                <a16:creationId xmlns:a16="http://schemas.microsoft.com/office/drawing/2014/main" id="{E80A224E-7209-266F-A33E-45EB0F21DB9D}"/>
              </a:ext>
            </a:extLst>
          </p:cNvPr>
          <p:cNvSpPr txBox="1"/>
          <p:nvPr/>
        </p:nvSpPr>
        <p:spPr>
          <a:xfrm>
            <a:off x="603850" y="1784224"/>
            <a:ext cx="4294718" cy="4524315"/>
          </a:xfrm>
          <a:prstGeom prst="rect">
            <a:avLst/>
          </a:prstGeom>
          <a:noFill/>
        </p:spPr>
        <p:txBody>
          <a:bodyPr wrap="square">
            <a:spAutoFit/>
          </a:bodyPr>
          <a:lstStyle/>
          <a:p>
            <a:pPr algn="ctr"/>
            <a:r>
              <a:rPr lang="en-GB" sz="4800" b="1" dirty="0">
                <a:solidFill>
                  <a:srgbClr val="7030A0"/>
                </a:solidFill>
                <a:latin typeface="Calibri" panose="020F0502020204030204" pitchFamily="34" charset="0"/>
              </a:rPr>
              <a:t>Interfaith Week Nov 8</a:t>
            </a:r>
            <a:r>
              <a:rPr lang="en-GB" sz="4800" b="1" baseline="30000" dirty="0">
                <a:solidFill>
                  <a:srgbClr val="7030A0"/>
                </a:solidFill>
                <a:latin typeface="Calibri" panose="020F0502020204030204" pitchFamily="34" charset="0"/>
              </a:rPr>
              <a:t>th</a:t>
            </a:r>
            <a:r>
              <a:rPr lang="en-GB" sz="4800" b="1" dirty="0">
                <a:solidFill>
                  <a:srgbClr val="7030A0"/>
                </a:solidFill>
                <a:latin typeface="Calibri" panose="020F0502020204030204" pitchFamily="34" charset="0"/>
              </a:rPr>
              <a:t>-15</a:t>
            </a:r>
            <a:r>
              <a:rPr lang="en-GB" sz="4800" b="1" baseline="30000" dirty="0">
                <a:solidFill>
                  <a:srgbClr val="7030A0"/>
                </a:solidFill>
                <a:latin typeface="Calibri" panose="020F0502020204030204" pitchFamily="34" charset="0"/>
              </a:rPr>
              <a:t>th</a:t>
            </a:r>
            <a:r>
              <a:rPr lang="en-GB" sz="4800" b="1" dirty="0">
                <a:solidFill>
                  <a:srgbClr val="7030A0"/>
                </a:solidFill>
                <a:latin typeface="Calibri" panose="020F0502020204030204" pitchFamily="34" charset="0"/>
              </a:rPr>
              <a:t> </a:t>
            </a:r>
          </a:p>
          <a:p>
            <a:pPr algn="ctr"/>
            <a:r>
              <a:rPr lang="en-GB" sz="4800" b="1" dirty="0">
                <a:solidFill>
                  <a:srgbClr val="7030A0"/>
                </a:solidFill>
                <a:latin typeface="Calibri" panose="020F0502020204030204" pitchFamily="34" charset="0"/>
              </a:rPr>
              <a:t> 2026</a:t>
            </a:r>
          </a:p>
          <a:p>
            <a:pPr algn="ctr"/>
            <a:r>
              <a:rPr lang="en-GB" sz="4800" dirty="0"/>
              <a:t>"Lighting the Way for a Shared Future"</a:t>
            </a:r>
            <a:endParaRPr lang="en-GB" sz="4800" b="1" dirty="0">
              <a:solidFill>
                <a:srgbClr val="7030A0"/>
              </a:solidFill>
              <a:latin typeface="Calibri" panose="020F0502020204030204" pitchFamily="34" charset="0"/>
            </a:endParaRPr>
          </a:p>
        </p:txBody>
      </p:sp>
      <p:pic>
        <p:nvPicPr>
          <p:cNvPr id="7" name="Picture 6">
            <a:extLst>
              <a:ext uri="{FF2B5EF4-FFF2-40B4-BE49-F238E27FC236}">
                <a16:creationId xmlns:a16="http://schemas.microsoft.com/office/drawing/2014/main" id="{27E3F857-96A8-320F-C29E-30518AA7FDAB}"/>
              </a:ext>
            </a:extLst>
          </p:cNvPr>
          <p:cNvPicPr>
            <a:picLocks noChangeAspect="1"/>
          </p:cNvPicPr>
          <p:nvPr/>
        </p:nvPicPr>
        <p:blipFill>
          <a:blip r:embed="rId3"/>
          <a:stretch>
            <a:fillRect/>
          </a:stretch>
        </p:blipFill>
        <p:spPr>
          <a:xfrm>
            <a:off x="6254301" y="354139"/>
            <a:ext cx="4289506" cy="5356547"/>
          </a:xfrm>
          <a:prstGeom prst="rect">
            <a:avLst/>
          </a:prstGeom>
        </p:spPr>
      </p:pic>
    </p:spTree>
    <p:extLst>
      <p:ext uri="{BB962C8B-B14F-4D97-AF65-F5344CB8AC3E}">
        <p14:creationId xmlns:p14="http://schemas.microsoft.com/office/powerpoint/2010/main" val="272366363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AE6650-5AAD-FE22-C5E6-92CA26F23CF8}"/>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50226313-E446-C62B-34FB-9288E102B7A8}"/>
              </a:ext>
            </a:extLst>
          </p:cNvPr>
          <p:cNvSpPr txBox="1"/>
          <p:nvPr/>
        </p:nvSpPr>
        <p:spPr>
          <a:xfrm>
            <a:off x="81951" y="6280832"/>
            <a:ext cx="6098874" cy="369332"/>
          </a:xfrm>
          <a:prstGeom prst="rect">
            <a:avLst/>
          </a:prstGeom>
          <a:noFill/>
        </p:spPr>
        <p:txBody>
          <a:bodyPr wrap="square">
            <a:spAutoFit/>
          </a:bodyPr>
          <a:lstStyle/>
          <a:p>
            <a:r>
              <a:rPr lang="en-GB" dirty="0"/>
              <a:t>Source: https://www.interfaithweek.org/</a:t>
            </a:r>
          </a:p>
        </p:txBody>
      </p:sp>
      <p:pic>
        <p:nvPicPr>
          <p:cNvPr id="3" name="Picture 2">
            <a:extLst>
              <a:ext uri="{FF2B5EF4-FFF2-40B4-BE49-F238E27FC236}">
                <a16:creationId xmlns:a16="http://schemas.microsoft.com/office/drawing/2014/main" id="{D49E5714-7F36-1B76-483F-2D3745B10D18}"/>
              </a:ext>
            </a:extLst>
          </p:cNvPr>
          <p:cNvPicPr>
            <a:picLocks noChangeAspect="1"/>
          </p:cNvPicPr>
          <p:nvPr/>
        </p:nvPicPr>
        <p:blipFill>
          <a:blip r:embed="rId2"/>
          <a:stretch>
            <a:fillRect/>
          </a:stretch>
        </p:blipFill>
        <p:spPr>
          <a:xfrm>
            <a:off x="0" y="207836"/>
            <a:ext cx="12192000" cy="4161249"/>
          </a:xfrm>
          <a:prstGeom prst="rect">
            <a:avLst/>
          </a:prstGeom>
        </p:spPr>
      </p:pic>
      <p:sp>
        <p:nvSpPr>
          <p:cNvPr id="6" name="TextBox 5">
            <a:extLst>
              <a:ext uri="{FF2B5EF4-FFF2-40B4-BE49-F238E27FC236}">
                <a16:creationId xmlns:a16="http://schemas.microsoft.com/office/drawing/2014/main" id="{AFEE777A-A2F8-7FF2-58EE-A04B8895516D}"/>
              </a:ext>
            </a:extLst>
          </p:cNvPr>
          <p:cNvSpPr txBox="1"/>
          <p:nvPr/>
        </p:nvSpPr>
        <p:spPr>
          <a:xfrm>
            <a:off x="81951" y="4594868"/>
            <a:ext cx="12110049" cy="1200329"/>
          </a:xfrm>
          <a:prstGeom prst="rect">
            <a:avLst/>
          </a:prstGeom>
          <a:noFill/>
        </p:spPr>
        <p:txBody>
          <a:bodyPr wrap="square">
            <a:spAutoFit/>
          </a:bodyPr>
          <a:lstStyle/>
          <a:p>
            <a:r>
              <a:rPr lang="en-US" dirty="0"/>
              <a:t>A coalition of national interfaith organizations, including United Religions Initiative UK, the All Faiths Network, the Council of Christians and Jews, the Faith and Belief Forum, NASACRE, and Religions for Peace, took over responsibility for Inter Faith Week 2024 after the Inter Faith Network for the UK closed. As a focal point for interfaith activities that unite our communities split by events overseas and domestic conflicts, this group will work together to ensure that the yearly Week continues into the future. </a:t>
            </a:r>
            <a:endParaRPr lang="en-GB" dirty="0"/>
          </a:p>
        </p:txBody>
      </p:sp>
    </p:spTree>
    <p:extLst>
      <p:ext uri="{BB962C8B-B14F-4D97-AF65-F5344CB8AC3E}">
        <p14:creationId xmlns:p14="http://schemas.microsoft.com/office/powerpoint/2010/main" val="45792787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B56A2A-784F-E2B7-1847-A7B3B8DC7755}"/>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E1F26FD9-608E-CF86-AF60-8296D9D6C187}"/>
              </a:ext>
            </a:extLst>
          </p:cNvPr>
          <p:cNvSpPr txBox="1"/>
          <p:nvPr/>
        </p:nvSpPr>
        <p:spPr>
          <a:xfrm>
            <a:off x="81951" y="207836"/>
            <a:ext cx="6098874" cy="6617196"/>
          </a:xfrm>
          <a:prstGeom prst="rect">
            <a:avLst/>
          </a:prstGeom>
          <a:noFill/>
        </p:spPr>
        <p:txBody>
          <a:bodyPr wrap="square">
            <a:spAutoFit/>
          </a:bodyPr>
          <a:lstStyle/>
          <a:p>
            <a:r>
              <a:rPr lang="en-GB" dirty="0"/>
              <a:t>Inter Faith Week 2026 is set to take place from Sunday, 8th November to Sunday, 15th November, providing a national focal point for strengthening interfaith relations and increasing awareness of the diverse faith communities across the UK. Following the success of previous years, the week aims to showcase the vital contribution of religious and non-religious groups to their local neighbourhoods while encouraging people to engage in interfaith activity for the first time.</a:t>
            </a:r>
          </a:p>
          <a:p>
            <a:r>
              <a:rPr lang="en-GB" dirty="0"/>
              <a:t>The 2026 program is expected to build on recent innovations, such as the "Community: Together We Serve" theme and expanded youth leadership initiatives, to further "burst the bubble" and reach audiences beyond traditional interfaith networks. By fostering dialogue, social action, and education in schools, workplaces, and community hubs, Inter Faith Week remains a key piece of civic infrastructure dedicated to building a more inclusive and respectful society.</a:t>
            </a:r>
          </a:p>
          <a:p>
            <a:r>
              <a:rPr lang="en-GB" dirty="0"/>
              <a:t>The 2026 theme </a:t>
            </a:r>
            <a:r>
              <a:rPr lang="en-GB" b="1" dirty="0"/>
              <a:t>"Lighting the Way for a Shared Future”</a:t>
            </a:r>
            <a:r>
              <a:rPr lang="en-GB" dirty="0"/>
              <a:t> is a celebration of hope. Inspired by the symbolism of light across faiths and traditions, including the spirit of Diwali, the theme reflects a shared belief that even in challenging times, communities can come together to build understanding, trust and friendships. </a:t>
            </a:r>
          </a:p>
          <a:p>
            <a:endParaRPr lang="en-GB" sz="2800" dirty="0">
              <a:solidFill>
                <a:srgbClr val="7030A0"/>
              </a:solidFill>
            </a:endParaRPr>
          </a:p>
        </p:txBody>
      </p:sp>
      <p:sp>
        <p:nvSpPr>
          <p:cNvPr id="4" name="TextBox 3">
            <a:extLst>
              <a:ext uri="{FF2B5EF4-FFF2-40B4-BE49-F238E27FC236}">
                <a16:creationId xmlns:a16="http://schemas.microsoft.com/office/drawing/2014/main" id="{5F79D6CE-94B9-49A4-2FAC-07C667F47A9F}"/>
              </a:ext>
            </a:extLst>
          </p:cNvPr>
          <p:cNvSpPr txBox="1"/>
          <p:nvPr/>
        </p:nvSpPr>
        <p:spPr>
          <a:xfrm>
            <a:off x="81951" y="6280832"/>
            <a:ext cx="6098874" cy="369332"/>
          </a:xfrm>
          <a:prstGeom prst="rect">
            <a:avLst/>
          </a:prstGeom>
          <a:noFill/>
        </p:spPr>
        <p:txBody>
          <a:bodyPr wrap="square">
            <a:spAutoFit/>
          </a:bodyPr>
          <a:lstStyle/>
          <a:p>
            <a:r>
              <a:rPr lang="en-GB" dirty="0"/>
              <a:t>Source: https://www.interfaithweek.org/</a:t>
            </a:r>
          </a:p>
        </p:txBody>
      </p:sp>
      <p:pic>
        <p:nvPicPr>
          <p:cNvPr id="5" name="Picture 4">
            <a:extLst>
              <a:ext uri="{FF2B5EF4-FFF2-40B4-BE49-F238E27FC236}">
                <a16:creationId xmlns:a16="http://schemas.microsoft.com/office/drawing/2014/main" id="{D1EE6957-C3BB-7111-E86A-86BEE1E330F2}"/>
              </a:ext>
            </a:extLst>
          </p:cNvPr>
          <p:cNvPicPr>
            <a:picLocks noChangeAspect="1"/>
          </p:cNvPicPr>
          <p:nvPr/>
        </p:nvPicPr>
        <p:blipFill>
          <a:blip r:embed="rId2"/>
          <a:stretch>
            <a:fillRect/>
          </a:stretch>
        </p:blipFill>
        <p:spPr>
          <a:xfrm>
            <a:off x="6096000" y="207836"/>
            <a:ext cx="4482156" cy="6357668"/>
          </a:xfrm>
          <a:prstGeom prst="rect">
            <a:avLst/>
          </a:prstGeom>
        </p:spPr>
      </p:pic>
    </p:spTree>
    <p:extLst>
      <p:ext uri="{BB962C8B-B14F-4D97-AF65-F5344CB8AC3E}">
        <p14:creationId xmlns:p14="http://schemas.microsoft.com/office/powerpoint/2010/main" val="92634786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089E28-7E6F-D253-4BE7-F794977D66BA}"/>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B6A9AD13-A3E4-8083-384C-4787DA42A204}"/>
              </a:ext>
            </a:extLst>
          </p:cNvPr>
          <p:cNvSpPr txBox="1"/>
          <p:nvPr/>
        </p:nvSpPr>
        <p:spPr>
          <a:xfrm>
            <a:off x="81951" y="6280832"/>
            <a:ext cx="6098874" cy="369332"/>
          </a:xfrm>
          <a:prstGeom prst="rect">
            <a:avLst/>
          </a:prstGeom>
          <a:noFill/>
        </p:spPr>
        <p:txBody>
          <a:bodyPr wrap="square">
            <a:spAutoFit/>
          </a:bodyPr>
          <a:lstStyle/>
          <a:p>
            <a:r>
              <a:rPr lang="en-GB" dirty="0"/>
              <a:t>Source: https://www.interfaithweek.org/</a:t>
            </a:r>
          </a:p>
        </p:txBody>
      </p:sp>
      <p:pic>
        <p:nvPicPr>
          <p:cNvPr id="5" name="Picture 4">
            <a:extLst>
              <a:ext uri="{FF2B5EF4-FFF2-40B4-BE49-F238E27FC236}">
                <a16:creationId xmlns:a16="http://schemas.microsoft.com/office/drawing/2014/main" id="{B01B502C-5FB6-EF9F-E6EC-777F11F8C16E}"/>
              </a:ext>
            </a:extLst>
          </p:cNvPr>
          <p:cNvPicPr>
            <a:picLocks noChangeAspect="1"/>
          </p:cNvPicPr>
          <p:nvPr/>
        </p:nvPicPr>
        <p:blipFill>
          <a:blip r:embed="rId2"/>
          <a:stretch>
            <a:fillRect/>
          </a:stretch>
        </p:blipFill>
        <p:spPr>
          <a:xfrm>
            <a:off x="81951" y="301520"/>
            <a:ext cx="6366294" cy="3565125"/>
          </a:xfrm>
          <a:prstGeom prst="rect">
            <a:avLst/>
          </a:prstGeom>
        </p:spPr>
      </p:pic>
      <p:sp>
        <p:nvSpPr>
          <p:cNvPr id="7" name="TextBox 6">
            <a:extLst>
              <a:ext uri="{FF2B5EF4-FFF2-40B4-BE49-F238E27FC236}">
                <a16:creationId xmlns:a16="http://schemas.microsoft.com/office/drawing/2014/main" id="{6DE1F8E4-DA65-F6E6-C163-231C54037D39}"/>
              </a:ext>
            </a:extLst>
          </p:cNvPr>
          <p:cNvSpPr txBox="1"/>
          <p:nvPr/>
        </p:nvSpPr>
        <p:spPr>
          <a:xfrm>
            <a:off x="6623649" y="301520"/>
            <a:ext cx="5568351" cy="4832092"/>
          </a:xfrm>
          <a:prstGeom prst="rect">
            <a:avLst/>
          </a:prstGeom>
          <a:noFill/>
        </p:spPr>
        <p:txBody>
          <a:bodyPr wrap="square">
            <a:spAutoFit/>
          </a:bodyPr>
          <a:lstStyle/>
          <a:p>
            <a:r>
              <a:rPr lang="en-GB" sz="2800" b="0" i="0" dirty="0">
                <a:solidFill>
                  <a:srgbClr val="333333"/>
                </a:solidFill>
                <a:effectLst/>
                <a:latin typeface="DM sans" pitchFamily="2" charset="0"/>
              </a:rPr>
              <a:t>Interfaith Week for Schools (IFW4Schools) is a dedicated initiative - primarily led by the Faith &amp; Belief Forum </a:t>
            </a:r>
            <a:r>
              <a:rPr lang="en-GB" sz="2800" b="0" i="0" dirty="0">
                <a:solidFill>
                  <a:srgbClr val="333333"/>
                </a:solidFill>
                <a:effectLst/>
                <a:latin typeface="Calibri" panose="020F0502020204030204" pitchFamily="34" charset="0"/>
                <a:cs typeface="Calibri" panose="020F0502020204030204" pitchFamily="34" charset="0"/>
              </a:rPr>
              <a:t>with</a:t>
            </a:r>
            <a:r>
              <a:rPr lang="en-GB" sz="2800" b="0" i="0" dirty="0">
                <a:solidFill>
                  <a:srgbClr val="333333"/>
                </a:solidFill>
                <a:effectLst/>
                <a:latin typeface="DM sans" pitchFamily="2" charset="0"/>
              </a:rPr>
              <a:t> partners - designed to help educators celebrate diversity, explore different faiths and beliefs, and build social cohesion. It provides a hub of free, high-quality resources, training, and event ideas.</a:t>
            </a:r>
            <a:endParaRPr lang="en-GB" sz="2800" dirty="0"/>
          </a:p>
        </p:txBody>
      </p:sp>
    </p:spTree>
    <p:extLst>
      <p:ext uri="{BB962C8B-B14F-4D97-AF65-F5344CB8AC3E}">
        <p14:creationId xmlns:p14="http://schemas.microsoft.com/office/powerpoint/2010/main" val="76179335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DCECA3-1808-9829-36B1-0A7F7A6C06E2}"/>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FADFB78D-6013-5867-8E97-DDBD56051146}"/>
              </a:ext>
            </a:extLst>
          </p:cNvPr>
          <p:cNvSpPr txBox="1"/>
          <p:nvPr/>
        </p:nvSpPr>
        <p:spPr>
          <a:xfrm>
            <a:off x="81951" y="6280832"/>
            <a:ext cx="6098874" cy="369332"/>
          </a:xfrm>
          <a:prstGeom prst="rect">
            <a:avLst/>
          </a:prstGeom>
          <a:noFill/>
        </p:spPr>
        <p:txBody>
          <a:bodyPr wrap="square">
            <a:spAutoFit/>
          </a:bodyPr>
          <a:lstStyle/>
          <a:p>
            <a:r>
              <a:rPr lang="en-GB" dirty="0"/>
              <a:t>Source: https://www.interfaithweek.org/</a:t>
            </a:r>
          </a:p>
        </p:txBody>
      </p:sp>
      <p:sp>
        <p:nvSpPr>
          <p:cNvPr id="3" name="TextBox 2">
            <a:extLst>
              <a:ext uri="{FF2B5EF4-FFF2-40B4-BE49-F238E27FC236}">
                <a16:creationId xmlns:a16="http://schemas.microsoft.com/office/drawing/2014/main" id="{EED7564F-059B-7E21-4A1D-6C4795E844BB}"/>
              </a:ext>
            </a:extLst>
          </p:cNvPr>
          <p:cNvSpPr txBox="1"/>
          <p:nvPr/>
        </p:nvSpPr>
        <p:spPr>
          <a:xfrm>
            <a:off x="81950" y="310162"/>
            <a:ext cx="12305581" cy="1061829"/>
          </a:xfrm>
          <a:prstGeom prst="rect">
            <a:avLst/>
          </a:prstGeom>
          <a:noFill/>
        </p:spPr>
        <p:txBody>
          <a:bodyPr wrap="square">
            <a:spAutoFit/>
          </a:bodyPr>
          <a:lstStyle/>
          <a:p>
            <a:r>
              <a:rPr lang="en-GB" sz="6300" b="0" i="0" dirty="0">
                <a:solidFill>
                  <a:srgbClr val="008E90"/>
                </a:solidFill>
                <a:effectLst/>
                <a:latin typeface="avenir-lt-w01_85-heavy1475544"/>
              </a:rPr>
              <a:t>For 2026 Resources- use </a:t>
            </a:r>
            <a:r>
              <a:rPr lang="en-GB" sz="6300" dirty="0">
                <a:solidFill>
                  <a:srgbClr val="008E90"/>
                </a:solidFill>
                <a:latin typeface="avenir-lt-w01_85-heavy1475544"/>
              </a:rPr>
              <a:t>this </a:t>
            </a:r>
            <a:r>
              <a:rPr lang="en-GB" sz="6300" dirty="0">
                <a:solidFill>
                  <a:srgbClr val="008E90"/>
                </a:solidFill>
                <a:latin typeface="avenir-lt-w01_85-heavy1475544"/>
                <a:hlinkClick r:id="rId2"/>
              </a:rPr>
              <a:t>link</a:t>
            </a:r>
            <a:endParaRPr lang="en-GB" dirty="0"/>
          </a:p>
        </p:txBody>
      </p:sp>
      <p:pic>
        <p:nvPicPr>
          <p:cNvPr id="8" name="Picture 7">
            <a:extLst>
              <a:ext uri="{FF2B5EF4-FFF2-40B4-BE49-F238E27FC236}">
                <a16:creationId xmlns:a16="http://schemas.microsoft.com/office/drawing/2014/main" id="{16C1BBA0-8C89-63B2-7C8E-559074F798DC}"/>
              </a:ext>
            </a:extLst>
          </p:cNvPr>
          <p:cNvPicPr>
            <a:picLocks noChangeAspect="1"/>
          </p:cNvPicPr>
          <p:nvPr/>
        </p:nvPicPr>
        <p:blipFill>
          <a:blip r:embed="rId3"/>
          <a:stretch>
            <a:fillRect/>
          </a:stretch>
        </p:blipFill>
        <p:spPr>
          <a:xfrm>
            <a:off x="81950" y="1192745"/>
            <a:ext cx="11706045" cy="4648217"/>
          </a:xfrm>
          <a:prstGeom prst="rect">
            <a:avLst/>
          </a:prstGeom>
        </p:spPr>
      </p:pic>
    </p:spTree>
    <p:extLst>
      <p:ext uri="{BB962C8B-B14F-4D97-AF65-F5344CB8AC3E}">
        <p14:creationId xmlns:p14="http://schemas.microsoft.com/office/powerpoint/2010/main" val="217438240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C07517-42AB-591E-770F-4350A0A16ADD}"/>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A4039AE1-CB2C-52CE-8C83-AC0AA781B4CC}"/>
              </a:ext>
            </a:extLst>
          </p:cNvPr>
          <p:cNvSpPr txBox="1"/>
          <p:nvPr/>
        </p:nvSpPr>
        <p:spPr>
          <a:xfrm>
            <a:off x="81951" y="6280832"/>
            <a:ext cx="6098874" cy="369332"/>
          </a:xfrm>
          <a:prstGeom prst="rect">
            <a:avLst/>
          </a:prstGeom>
          <a:noFill/>
        </p:spPr>
        <p:txBody>
          <a:bodyPr wrap="square">
            <a:spAutoFit/>
          </a:bodyPr>
          <a:lstStyle/>
          <a:p>
            <a:r>
              <a:rPr lang="en-GB" dirty="0"/>
              <a:t>Source: https://www.interfaithweek.org/</a:t>
            </a:r>
          </a:p>
        </p:txBody>
      </p:sp>
      <p:pic>
        <p:nvPicPr>
          <p:cNvPr id="3" name="Picture 2">
            <a:extLst>
              <a:ext uri="{FF2B5EF4-FFF2-40B4-BE49-F238E27FC236}">
                <a16:creationId xmlns:a16="http://schemas.microsoft.com/office/drawing/2014/main" id="{2F756337-5411-7DF6-1DB3-262D4ED9B7D3}"/>
              </a:ext>
            </a:extLst>
          </p:cNvPr>
          <p:cNvPicPr>
            <a:picLocks noChangeAspect="1"/>
          </p:cNvPicPr>
          <p:nvPr/>
        </p:nvPicPr>
        <p:blipFill>
          <a:blip r:embed="rId2"/>
          <a:stretch>
            <a:fillRect/>
          </a:stretch>
        </p:blipFill>
        <p:spPr>
          <a:xfrm>
            <a:off x="145570" y="812769"/>
            <a:ext cx="10934700" cy="3800475"/>
          </a:xfrm>
          <a:prstGeom prst="rect">
            <a:avLst/>
          </a:prstGeom>
        </p:spPr>
      </p:pic>
    </p:spTree>
    <p:extLst>
      <p:ext uri="{BB962C8B-B14F-4D97-AF65-F5344CB8AC3E}">
        <p14:creationId xmlns:p14="http://schemas.microsoft.com/office/powerpoint/2010/main" val="10855484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AC152E-1C1A-F48A-60CC-D090F7FAB5CE}"/>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D760578A-6827-C44E-9AE5-FF3259A31B05}"/>
              </a:ext>
            </a:extLst>
          </p:cNvPr>
          <p:cNvSpPr txBox="1"/>
          <p:nvPr/>
        </p:nvSpPr>
        <p:spPr>
          <a:xfrm>
            <a:off x="81951" y="6280832"/>
            <a:ext cx="6098874" cy="369332"/>
          </a:xfrm>
          <a:prstGeom prst="rect">
            <a:avLst/>
          </a:prstGeom>
          <a:noFill/>
        </p:spPr>
        <p:txBody>
          <a:bodyPr wrap="square">
            <a:spAutoFit/>
          </a:bodyPr>
          <a:lstStyle/>
          <a:p>
            <a:r>
              <a:rPr lang="en-GB" dirty="0"/>
              <a:t>Source: https://www.interfaithweek.org/</a:t>
            </a:r>
          </a:p>
        </p:txBody>
      </p:sp>
      <p:pic>
        <p:nvPicPr>
          <p:cNvPr id="3" name="Picture 2">
            <a:extLst>
              <a:ext uri="{FF2B5EF4-FFF2-40B4-BE49-F238E27FC236}">
                <a16:creationId xmlns:a16="http://schemas.microsoft.com/office/drawing/2014/main" id="{72867FC4-CE34-65C6-A929-6FD3A50B6DD5}"/>
              </a:ext>
            </a:extLst>
          </p:cNvPr>
          <p:cNvPicPr>
            <a:picLocks noChangeAspect="1"/>
          </p:cNvPicPr>
          <p:nvPr/>
        </p:nvPicPr>
        <p:blipFill>
          <a:blip r:embed="rId2"/>
          <a:stretch>
            <a:fillRect/>
          </a:stretch>
        </p:blipFill>
        <p:spPr>
          <a:xfrm>
            <a:off x="1367047" y="207836"/>
            <a:ext cx="8001240" cy="5823005"/>
          </a:xfrm>
          <a:prstGeom prst="rect">
            <a:avLst/>
          </a:prstGeom>
        </p:spPr>
      </p:pic>
    </p:spTree>
    <p:extLst>
      <p:ext uri="{BB962C8B-B14F-4D97-AF65-F5344CB8AC3E}">
        <p14:creationId xmlns:p14="http://schemas.microsoft.com/office/powerpoint/2010/main" val="324359085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E78303-56CC-0221-3230-EC578714873E}"/>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6B972A67-E81D-054B-24B4-8EB50D6A050B}"/>
              </a:ext>
            </a:extLst>
          </p:cNvPr>
          <p:cNvSpPr txBox="1"/>
          <p:nvPr/>
        </p:nvSpPr>
        <p:spPr>
          <a:xfrm>
            <a:off x="81951" y="6280832"/>
            <a:ext cx="6098874" cy="369332"/>
          </a:xfrm>
          <a:prstGeom prst="rect">
            <a:avLst/>
          </a:prstGeom>
          <a:noFill/>
        </p:spPr>
        <p:txBody>
          <a:bodyPr wrap="square">
            <a:spAutoFit/>
          </a:bodyPr>
          <a:lstStyle/>
          <a:p>
            <a:r>
              <a:rPr lang="en-GB" dirty="0"/>
              <a:t>Source: https://www.interfaithweek.org/</a:t>
            </a:r>
          </a:p>
        </p:txBody>
      </p:sp>
      <p:pic>
        <p:nvPicPr>
          <p:cNvPr id="3" name="Picture 2">
            <a:extLst>
              <a:ext uri="{FF2B5EF4-FFF2-40B4-BE49-F238E27FC236}">
                <a16:creationId xmlns:a16="http://schemas.microsoft.com/office/drawing/2014/main" id="{34C186EF-BBAC-EB5F-510B-0C7603BB25ED}"/>
              </a:ext>
            </a:extLst>
          </p:cNvPr>
          <p:cNvPicPr>
            <a:picLocks noChangeAspect="1"/>
          </p:cNvPicPr>
          <p:nvPr/>
        </p:nvPicPr>
        <p:blipFill>
          <a:blip r:embed="rId2"/>
          <a:stretch>
            <a:fillRect/>
          </a:stretch>
        </p:blipFill>
        <p:spPr>
          <a:xfrm>
            <a:off x="530704" y="207836"/>
            <a:ext cx="10122918" cy="3293765"/>
          </a:xfrm>
          <a:prstGeom prst="rect">
            <a:avLst/>
          </a:prstGeom>
        </p:spPr>
      </p:pic>
      <p:sp>
        <p:nvSpPr>
          <p:cNvPr id="6" name="TextBox 5">
            <a:extLst>
              <a:ext uri="{FF2B5EF4-FFF2-40B4-BE49-F238E27FC236}">
                <a16:creationId xmlns:a16="http://schemas.microsoft.com/office/drawing/2014/main" id="{75264F87-C93E-506B-CCC6-C6DEDE65FE72}"/>
              </a:ext>
            </a:extLst>
          </p:cNvPr>
          <p:cNvSpPr txBox="1"/>
          <p:nvPr/>
        </p:nvSpPr>
        <p:spPr>
          <a:xfrm>
            <a:off x="0" y="3277279"/>
            <a:ext cx="12192000" cy="2862322"/>
          </a:xfrm>
          <a:prstGeom prst="rect">
            <a:avLst/>
          </a:prstGeom>
          <a:noFill/>
        </p:spPr>
        <p:txBody>
          <a:bodyPr wrap="square">
            <a:spAutoFit/>
          </a:bodyPr>
          <a:lstStyle/>
          <a:p>
            <a:r>
              <a:rPr lang="en-GB" b="0" i="0" dirty="0">
                <a:solidFill>
                  <a:srgbClr val="333333"/>
                </a:solidFill>
                <a:effectLst/>
                <a:latin typeface="DM sans" pitchFamily="2" charset="0"/>
              </a:rPr>
              <a:t>Although the Inter Faith Network for the UK, which previously led Inter Faith Week, has now closed, a range of useful historical resources are still available. </a:t>
            </a:r>
            <a:r>
              <a:rPr lang="en-GB" dirty="0">
                <a:solidFill>
                  <a:srgbClr val="333333"/>
                </a:solidFill>
                <a:latin typeface="DM sans" pitchFamily="2" charset="0"/>
              </a:rPr>
              <a:t>On this </a:t>
            </a:r>
            <a:r>
              <a:rPr lang="en-GB" dirty="0">
                <a:solidFill>
                  <a:srgbClr val="333333"/>
                </a:solidFill>
                <a:latin typeface="DM sans" pitchFamily="2" charset="0"/>
                <a:hlinkClick r:id="rId3"/>
              </a:rPr>
              <a:t>link</a:t>
            </a:r>
            <a:r>
              <a:rPr lang="en-GB" b="0" i="0" dirty="0">
                <a:solidFill>
                  <a:srgbClr val="333333"/>
                </a:solidFill>
                <a:effectLst/>
                <a:latin typeface="DM sans" pitchFamily="2" charset="0"/>
              </a:rPr>
              <a:t>, you will find a collection of resources for primary and secondary school teachers, including a series of videos that can be used for assemblies or collective worship. </a:t>
            </a:r>
            <a:r>
              <a:rPr lang="en-GB" dirty="0"/>
              <a:t>The IFN's publication,  </a:t>
            </a:r>
            <a:r>
              <a:rPr lang="en-GB" b="1" dirty="0">
                <a:hlinkClick r:id="rId4"/>
              </a:rPr>
              <a:t>Connect: a youth inter faith action guide</a:t>
            </a:r>
            <a:r>
              <a:rPr lang="en-GB" dirty="0"/>
              <a:t> also contains relevant information, especially for students at Key Stage 4 and 5.</a:t>
            </a:r>
          </a:p>
          <a:p>
            <a:r>
              <a:rPr lang="en-GB" dirty="0"/>
              <a:t>Further support might also be available locally through your RE Adviser, Lead/ASTRE teachers, or local SACRE. These resources can be used to organise activities during Inter Faith Week or throughout the year to help your school promote positive interfaith relations within your community.</a:t>
            </a:r>
          </a:p>
          <a:p>
            <a:pPr indent="0" algn="l">
              <a:buNone/>
            </a:pPr>
            <a:r>
              <a:rPr lang="en-GB" b="0" i="0" dirty="0">
                <a:solidFill>
                  <a:srgbClr val="333333"/>
                </a:solidFill>
                <a:effectLst/>
                <a:latin typeface="DM sans" pitchFamily="2" charset="0"/>
              </a:rPr>
              <a:t>The IFN's publication,  </a:t>
            </a:r>
            <a:r>
              <a:rPr lang="en-GB" b="1" i="0" u="none" strike="noStrike" dirty="0">
                <a:solidFill>
                  <a:srgbClr val="A4236A"/>
                </a:solidFill>
                <a:effectLst/>
                <a:latin typeface="DM sans" pitchFamily="2" charset="0"/>
                <a:hlinkClick r:id="rId4"/>
              </a:rPr>
              <a:t>Connect: a youth inter faith action guide</a:t>
            </a:r>
            <a:r>
              <a:rPr lang="en-GB" b="0" i="0" dirty="0">
                <a:solidFill>
                  <a:srgbClr val="333333"/>
                </a:solidFill>
                <a:effectLst/>
                <a:latin typeface="DM sans" pitchFamily="2" charset="0"/>
              </a:rPr>
              <a:t> also contains relevant information, especially for students at Key Stage 4 and 5.</a:t>
            </a:r>
          </a:p>
        </p:txBody>
      </p:sp>
    </p:spTree>
    <p:extLst>
      <p:ext uri="{BB962C8B-B14F-4D97-AF65-F5344CB8AC3E}">
        <p14:creationId xmlns:p14="http://schemas.microsoft.com/office/powerpoint/2010/main" val="227641303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A4D60D-BD01-9E05-4A6F-155782FE0347}"/>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1C712B25-E2CF-E6FB-9ABD-74FF4C7007F2}"/>
              </a:ext>
            </a:extLst>
          </p:cNvPr>
          <p:cNvSpPr txBox="1"/>
          <p:nvPr/>
        </p:nvSpPr>
        <p:spPr>
          <a:xfrm>
            <a:off x="130834" y="3429000"/>
            <a:ext cx="7333261" cy="2308324"/>
          </a:xfrm>
          <a:prstGeom prst="rect">
            <a:avLst/>
          </a:prstGeom>
          <a:noFill/>
        </p:spPr>
        <p:txBody>
          <a:bodyPr wrap="square">
            <a:spAutoFit/>
          </a:bodyPr>
          <a:lstStyle/>
          <a:p>
            <a:r>
              <a:rPr lang="en-US" b="1" dirty="0"/>
              <a:t>About</a:t>
            </a:r>
          </a:p>
          <a:p>
            <a:r>
              <a:rPr lang="en-US" dirty="0"/>
              <a:t>Anne Moseley began her teaching career in 1986, working with primary pupils aged 4–11 for more than 20 years. In 2008, she became a teacher-researcher at the University of Warwick, where she completed an MA followed by a PhD examining the impact of interfaith dialogue on pupils’ intercultural competencies. Anne now works as a research supervisor at the Oxford Centre for Mission Studies. She also collaborates with the Rose Castle Foundation as the founder and creator of the Story Tent project.</a:t>
            </a:r>
            <a:endParaRPr lang="en-GB" dirty="0"/>
          </a:p>
        </p:txBody>
      </p:sp>
      <p:pic>
        <p:nvPicPr>
          <p:cNvPr id="6" name="Picture 5">
            <a:extLst>
              <a:ext uri="{FF2B5EF4-FFF2-40B4-BE49-F238E27FC236}">
                <a16:creationId xmlns:a16="http://schemas.microsoft.com/office/drawing/2014/main" id="{9CBD56F0-2291-AC81-E878-26F9EBC1023F}"/>
              </a:ext>
            </a:extLst>
          </p:cNvPr>
          <p:cNvPicPr>
            <a:picLocks noChangeAspect="1"/>
          </p:cNvPicPr>
          <p:nvPr/>
        </p:nvPicPr>
        <p:blipFill>
          <a:blip r:embed="rId2"/>
          <a:stretch>
            <a:fillRect/>
          </a:stretch>
        </p:blipFill>
        <p:spPr>
          <a:xfrm>
            <a:off x="7855158" y="3644949"/>
            <a:ext cx="1933575" cy="1876425"/>
          </a:xfrm>
          <a:prstGeom prst="rect">
            <a:avLst/>
          </a:prstGeom>
        </p:spPr>
      </p:pic>
      <p:sp>
        <p:nvSpPr>
          <p:cNvPr id="8" name="TextBox 7">
            <a:extLst>
              <a:ext uri="{FF2B5EF4-FFF2-40B4-BE49-F238E27FC236}">
                <a16:creationId xmlns:a16="http://schemas.microsoft.com/office/drawing/2014/main" id="{83993ED1-886B-8259-FDAE-3755C42AF44C}"/>
              </a:ext>
            </a:extLst>
          </p:cNvPr>
          <p:cNvSpPr txBox="1"/>
          <p:nvPr/>
        </p:nvSpPr>
        <p:spPr>
          <a:xfrm>
            <a:off x="130834" y="6023297"/>
            <a:ext cx="9763664" cy="646331"/>
          </a:xfrm>
          <a:prstGeom prst="rect">
            <a:avLst/>
          </a:prstGeom>
          <a:noFill/>
        </p:spPr>
        <p:txBody>
          <a:bodyPr wrap="square">
            <a:spAutoFit/>
          </a:bodyPr>
          <a:lstStyle/>
          <a:p>
            <a:r>
              <a:rPr lang="en-GB" dirty="0"/>
              <a:t>Source: https://www.reonline.org.uk/blog/help-its-inter-faith-week-what-can-i-do-let-me-tell-you-a-story/</a:t>
            </a:r>
          </a:p>
        </p:txBody>
      </p:sp>
      <p:pic>
        <p:nvPicPr>
          <p:cNvPr id="10" name="Picture 9">
            <a:hlinkClick r:id="rId3"/>
            <a:extLst>
              <a:ext uri="{FF2B5EF4-FFF2-40B4-BE49-F238E27FC236}">
                <a16:creationId xmlns:a16="http://schemas.microsoft.com/office/drawing/2014/main" id="{61A83E21-C68F-F0E0-6E82-240445F4986A}"/>
              </a:ext>
            </a:extLst>
          </p:cNvPr>
          <p:cNvPicPr>
            <a:picLocks noChangeAspect="1"/>
          </p:cNvPicPr>
          <p:nvPr/>
        </p:nvPicPr>
        <p:blipFill>
          <a:blip r:embed="rId4"/>
          <a:stretch>
            <a:fillRect/>
          </a:stretch>
        </p:blipFill>
        <p:spPr>
          <a:xfrm>
            <a:off x="0" y="555998"/>
            <a:ext cx="12192000" cy="1891993"/>
          </a:xfrm>
          <a:prstGeom prst="rect">
            <a:avLst/>
          </a:prstGeom>
        </p:spPr>
      </p:pic>
      <p:sp>
        <p:nvSpPr>
          <p:cNvPr id="11" name="TextBox 10">
            <a:extLst>
              <a:ext uri="{FF2B5EF4-FFF2-40B4-BE49-F238E27FC236}">
                <a16:creationId xmlns:a16="http://schemas.microsoft.com/office/drawing/2014/main" id="{53A596FB-935C-1AEB-5129-E5FCDC397B68}"/>
              </a:ext>
            </a:extLst>
          </p:cNvPr>
          <p:cNvSpPr txBox="1"/>
          <p:nvPr/>
        </p:nvSpPr>
        <p:spPr>
          <a:xfrm>
            <a:off x="0" y="2562045"/>
            <a:ext cx="12061166" cy="923330"/>
          </a:xfrm>
          <a:prstGeom prst="rect">
            <a:avLst/>
          </a:prstGeom>
          <a:noFill/>
        </p:spPr>
        <p:txBody>
          <a:bodyPr wrap="square" rtlCol="0">
            <a:spAutoFit/>
          </a:bodyPr>
          <a:lstStyle/>
          <a:p>
            <a:r>
              <a:rPr lang="en-US" b="1" dirty="0"/>
              <a:t>Click on the banner above to read Anne’s great blog that </a:t>
            </a:r>
            <a:r>
              <a:rPr lang="en-GB" b="1" dirty="0"/>
              <a:t>encourages schools to use storytelling and respectful dialogue during Interfaith Week to help pupils explore different faith perspectives, build understanding, and celebrate diversity in a safe and inclusive environment.</a:t>
            </a:r>
          </a:p>
        </p:txBody>
      </p:sp>
    </p:spTree>
    <p:extLst>
      <p:ext uri="{BB962C8B-B14F-4D97-AF65-F5344CB8AC3E}">
        <p14:creationId xmlns:p14="http://schemas.microsoft.com/office/powerpoint/2010/main" val="286830857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F9DCF4-CB4D-C550-05C0-A93AA8016602}"/>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6CCDE3A9-5525-D6FD-67FE-87DCEE4F62F4}"/>
              </a:ext>
            </a:extLst>
          </p:cNvPr>
          <p:cNvSpPr txBox="1"/>
          <p:nvPr/>
        </p:nvSpPr>
        <p:spPr>
          <a:xfrm>
            <a:off x="81951" y="6280832"/>
            <a:ext cx="6098874" cy="369332"/>
          </a:xfrm>
          <a:prstGeom prst="rect">
            <a:avLst/>
          </a:prstGeom>
          <a:noFill/>
        </p:spPr>
        <p:txBody>
          <a:bodyPr wrap="square">
            <a:spAutoFit/>
          </a:bodyPr>
          <a:lstStyle/>
          <a:p>
            <a:r>
              <a:rPr lang="en-GB" dirty="0"/>
              <a:t>Source: https://www.reonline.org</a:t>
            </a:r>
          </a:p>
        </p:txBody>
      </p:sp>
      <p:pic>
        <p:nvPicPr>
          <p:cNvPr id="3" name="Picture 2">
            <a:hlinkClick r:id="rId2"/>
            <a:extLst>
              <a:ext uri="{FF2B5EF4-FFF2-40B4-BE49-F238E27FC236}">
                <a16:creationId xmlns:a16="http://schemas.microsoft.com/office/drawing/2014/main" id="{35322A36-075F-5C05-1E2A-07332C2D6FDF}"/>
              </a:ext>
            </a:extLst>
          </p:cNvPr>
          <p:cNvPicPr>
            <a:picLocks noChangeAspect="1"/>
          </p:cNvPicPr>
          <p:nvPr/>
        </p:nvPicPr>
        <p:blipFill>
          <a:blip r:embed="rId3"/>
          <a:stretch>
            <a:fillRect/>
          </a:stretch>
        </p:blipFill>
        <p:spPr>
          <a:xfrm>
            <a:off x="672860" y="207836"/>
            <a:ext cx="10455215" cy="5446867"/>
          </a:xfrm>
          <a:prstGeom prst="rect">
            <a:avLst/>
          </a:prstGeom>
        </p:spPr>
      </p:pic>
      <p:sp>
        <p:nvSpPr>
          <p:cNvPr id="5" name="TextBox 4">
            <a:extLst>
              <a:ext uri="{FF2B5EF4-FFF2-40B4-BE49-F238E27FC236}">
                <a16:creationId xmlns:a16="http://schemas.microsoft.com/office/drawing/2014/main" id="{10725000-F309-9B41-AAC1-4C1F2613814B}"/>
              </a:ext>
            </a:extLst>
          </p:cNvPr>
          <p:cNvSpPr txBox="1"/>
          <p:nvPr/>
        </p:nvSpPr>
        <p:spPr>
          <a:xfrm>
            <a:off x="87702" y="5537805"/>
            <a:ext cx="12016596" cy="369332"/>
          </a:xfrm>
          <a:prstGeom prst="rect">
            <a:avLst/>
          </a:prstGeom>
          <a:noFill/>
        </p:spPr>
        <p:txBody>
          <a:bodyPr wrap="square" rtlCol="0">
            <a:spAutoFit/>
          </a:bodyPr>
          <a:lstStyle/>
          <a:p>
            <a:r>
              <a:rPr lang="en-US" b="1" dirty="0"/>
              <a:t>Click on the image above to take you to the RE Online Website for further details on how to access these superb resources.</a:t>
            </a:r>
            <a:endParaRPr lang="en-GB" b="1" dirty="0"/>
          </a:p>
        </p:txBody>
      </p:sp>
    </p:spTree>
    <p:extLst>
      <p:ext uri="{BB962C8B-B14F-4D97-AF65-F5344CB8AC3E}">
        <p14:creationId xmlns:p14="http://schemas.microsoft.com/office/powerpoint/2010/main" val="43399291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8E81DC-6F97-2970-7A77-EFABBD56D363}"/>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4E61324F-F847-34C4-CC16-9F02704D47E5}"/>
              </a:ext>
            </a:extLst>
          </p:cNvPr>
          <p:cNvSpPr txBox="1"/>
          <p:nvPr/>
        </p:nvSpPr>
        <p:spPr>
          <a:xfrm>
            <a:off x="81951" y="6280832"/>
            <a:ext cx="8872268" cy="369332"/>
          </a:xfrm>
          <a:prstGeom prst="rect">
            <a:avLst/>
          </a:prstGeom>
          <a:noFill/>
        </p:spPr>
        <p:txBody>
          <a:bodyPr wrap="square">
            <a:spAutoFit/>
          </a:bodyPr>
          <a:lstStyle/>
          <a:p>
            <a:r>
              <a:rPr lang="en-GB" dirty="0"/>
              <a:t>Source: https://assembliesforall.org.uk/events/inter-faith-week/</a:t>
            </a:r>
          </a:p>
        </p:txBody>
      </p:sp>
      <p:pic>
        <p:nvPicPr>
          <p:cNvPr id="3" name="Picture 2">
            <a:extLst>
              <a:ext uri="{FF2B5EF4-FFF2-40B4-BE49-F238E27FC236}">
                <a16:creationId xmlns:a16="http://schemas.microsoft.com/office/drawing/2014/main" id="{AF85F9F5-CF39-E649-F15B-BA9113F2CEB3}"/>
              </a:ext>
            </a:extLst>
          </p:cNvPr>
          <p:cNvPicPr>
            <a:picLocks noChangeAspect="1"/>
          </p:cNvPicPr>
          <p:nvPr/>
        </p:nvPicPr>
        <p:blipFill>
          <a:blip r:embed="rId2"/>
          <a:stretch>
            <a:fillRect/>
          </a:stretch>
        </p:blipFill>
        <p:spPr>
          <a:xfrm>
            <a:off x="0" y="561519"/>
            <a:ext cx="12192000" cy="5014823"/>
          </a:xfrm>
          <a:prstGeom prst="rect">
            <a:avLst/>
          </a:prstGeom>
        </p:spPr>
      </p:pic>
    </p:spTree>
    <p:extLst>
      <p:ext uri="{BB962C8B-B14F-4D97-AF65-F5344CB8AC3E}">
        <p14:creationId xmlns:p14="http://schemas.microsoft.com/office/powerpoint/2010/main" val="199479209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6607C8-C75F-AC60-4C95-52FAF78983DE}"/>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64BC3598-AF2B-B9F4-DD02-02FC396ABBB2}"/>
              </a:ext>
            </a:extLst>
          </p:cNvPr>
          <p:cNvSpPr txBox="1"/>
          <p:nvPr/>
        </p:nvSpPr>
        <p:spPr>
          <a:xfrm>
            <a:off x="81951" y="6280832"/>
            <a:ext cx="8872268" cy="369332"/>
          </a:xfrm>
          <a:prstGeom prst="rect">
            <a:avLst/>
          </a:prstGeom>
          <a:noFill/>
        </p:spPr>
        <p:txBody>
          <a:bodyPr wrap="square">
            <a:spAutoFit/>
          </a:bodyPr>
          <a:lstStyle/>
          <a:p>
            <a:r>
              <a:rPr lang="en-GB" dirty="0"/>
              <a:t>Source: https://assembliesforall.org.uk/events/inter-faith-week/</a:t>
            </a:r>
          </a:p>
        </p:txBody>
      </p:sp>
      <p:pic>
        <p:nvPicPr>
          <p:cNvPr id="5" name="Picture 4">
            <a:hlinkClick r:id="rId2"/>
            <a:extLst>
              <a:ext uri="{FF2B5EF4-FFF2-40B4-BE49-F238E27FC236}">
                <a16:creationId xmlns:a16="http://schemas.microsoft.com/office/drawing/2014/main" id="{BFBFF61E-CA55-6ADD-E4FD-6753B10CD76A}"/>
              </a:ext>
            </a:extLst>
          </p:cNvPr>
          <p:cNvPicPr>
            <a:picLocks noChangeAspect="1"/>
          </p:cNvPicPr>
          <p:nvPr/>
        </p:nvPicPr>
        <p:blipFill>
          <a:blip r:embed="rId3"/>
          <a:stretch>
            <a:fillRect/>
          </a:stretch>
        </p:blipFill>
        <p:spPr>
          <a:xfrm>
            <a:off x="171809" y="356994"/>
            <a:ext cx="11848381" cy="4548206"/>
          </a:xfrm>
          <a:prstGeom prst="rect">
            <a:avLst/>
          </a:prstGeom>
        </p:spPr>
      </p:pic>
      <p:sp>
        <p:nvSpPr>
          <p:cNvPr id="7" name="TextBox 6">
            <a:extLst>
              <a:ext uri="{FF2B5EF4-FFF2-40B4-BE49-F238E27FC236}">
                <a16:creationId xmlns:a16="http://schemas.microsoft.com/office/drawing/2014/main" id="{8DB9A290-69EF-A2CA-4BE2-4BEF355A19AD}"/>
              </a:ext>
            </a:extLst>
          </p:cNvPr>
          <p:cNvSpPr txBox="1"/>
          <p:nvPr/>
        </p:nvSpPr>
        <p:spPr>
          <a:xfrm>
            <a:off x="87701" y="5056270"/>
            <a:ext cx="12016596" cy="369332"/>
          </a:xfrm>
          <a:prstGeom prst="rect">
            <a:avLst/>
          </a:prstGeom>
          <a:noFill/>
        </p:spPr>
        <p:txBody>
          <a:bodyPr wrap="square" rtlCol="0">
            <a:spAutoFit/>
          </a:bodyPr>
          <a:lstStyle/>
          <a:p>
            <a:r>
              <a:rPr lang="en-US" b="1" dirty="0"/>
              <a:t>Click on the image above to take you to the website for further details on how to access these assemblies.</a:t>
            </a:r>
            <a:endParaRPr lang="en-GB" b="1" dirty="0"/>
          </a:p>
        </p:txBody>
      </p:sp>
    </p:spTree>
    <p:extLst>
      <p:ext uri="{BB962C8B-B14F-4D97-AF65-F5344CB8AC3E}">
        <p14:creationId xmlns:p14="http://schemas.microsoft.com/office/powerpoint/2010/main" val="82167203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D0BECDA1-51F8-AF60-6C72-7960D3F303AA}"/>
              </a:ext>
            </a:extLst>
          </p:cNvPr>
          <p:cNvSpPr txBox="1"/>
          <p:nvPr/>
        </p:nvSpPr>
        <p:spPr>
          <a:xfrm>
            <a:off x="0" y="180754"/>
            <a:ext cx="12192000" cy="6617196"/>
          </a:xfrm>
          <a:prstGeom prst="rect">
            <a:avLst/>
          </a:prstGeom>
          <a:noFill/>
        </p:spPr>
        <p:txBody>
          <a:bodyPr wrap="square" rtlCol="0">
            <a:spAutoFit/>
          </a:bodyPr>
          <a:lstStyle/>
          <a:p>
            <a:pPr algn="l" fontAlgn="base"/>
            <a:r>
              <a:rPr lang="en-US" sz="1400" b="1" i="0" dirty="0">
                <a:solidFill>
                  <a:srgbClr val="2C82BB"/>
                </a:solidFill>
                <a:effectLst/>
                <a:highlight>
                  <a:srgbClr val="F9FBFC"/>
                </a:highlight>
                <a:latin typeface="proxima-nova"/>
              </a:rPr>
              <a:t>Get the help and resources You need to thrive in your teaching career with NATRE membership</a:t>
            </a:r>
          </a:p>
          <a:p>
            <a:pPr algn="l" fontAlgn="base"/>
            <a:r>
              <a:rPr lang="en-US" sz="1400" b="0" i="0" dirty="0">
                <a:solidFill>
                  <a:srgbClr val="4D4D4D"/>
                </a:solidFill>
                <a:effectLst/>
                <a:highlight>
                  <a:srgbClr val="F9FBFC"/>
                </a:highlight>
                <a:latin typeface="proxima-nova"/>
              </a:rPr>
              <a:t>We want you to start your teaching career with confidence, so your membership also includes the </a:t>
            </a:r>
            <a:r>
              <a:rPr lang="en-US" sz="1400" b="1" i="0" dirty="0">
                <a:solidFill>
                  <a:srgbClr val="4D4D4D"/>
                </a:solidFill>
                <a:effectLst/>
                <a:highlight>
                  <a:srgbClr val="F9FBFC"/>
                </a:highlight>
                <a:latin typeface="proxima-nova"/>
              </a:rPr>
              <a:t>NEW2RE helpline to get support from RE experts</a:t>
            </a:r>
            <a:r>
              <a:rPr lang="en-US" sz="1400" b="0" i="0" dirty="0">
                <a:solidFill>
                  <a:srgbClr val="4D4D4D"/>
                </a:solidFill>
                <a:effectLst/>
                <a:highlight>
                  <a:srgbClr val="F9FBFC"/>
                </a:highlight>
                <a:latin typeface="proxima-nova"/>
              </a:rPr>
              <a:t>.</a:t>
            </a:r>
          </a:p>
          <a:p>
            <a:pPr algn="l" fontAlgn="base"/>
            <a:r>
              <a:rPr lang="en-US" sz="1400" b="0" i="0" dirty="0">
                <a:solidFill>
                  <a:srgbClr val="4D4D4D"/>
                </a:solidFill>
                <a:effectLst/>
                <a:highlight>
                  <a:srgbClr val="F9FBFC"/>
                </a:highlight>
                <a:latin typeface="proxima-nova"/>
              </a:rPr>
              <a:t>With access to help and support for those tough teaching situations, we can give you the support and advice you need.</a:t>
            </a:r>
          </a:p>
          <a:p>
            <a:pPr algn="l" fontAlgn="base"/>
            <a:r>
              <a:rPr lang="en-US" sz="1400" b="0" i="0" dirty="0">
                <a:solidFill>
                  <a:srgbClr val="4D4D4D"/>
                </a:solidFill>
                <a:effectLst/>
                <a:highlight>
                  <a:srgbClr val="F9FBFC"/>
                </a:highlight>
                <a:latin typeface="proxima-nova"/>
              </a:rPr>
              <a:t>Start building up your own library of RE publications and teaching resources, which will equip you in the classroom, you have as you change schools and grow in experience and develop your expertise throughout your teaching career.</a:t>
            </a:r>
          </a:p>
          <a:p>
            <a:pPr algn="l" fontAlgn="base"/>
            <a:r>
              <a:rPr lang="en-US" sz="1400" b="1" i="0" dirty="0">
                <a:solidFill>
                  <a:srgbClr val="2C82BB"/>
                </a:solidFill>
                <a:effectLst/>
                <a:highlight>
                  <a:srgbClr val="F9FBFC"/>
                </a:highlight>
                <a:latin typeface="proxima-nova"/>
              </a:rPr>
              <a:t>Member benefits</a:t>
            </a:r>
          </a:p>
          <a:p>
            <a:pPr algn="l" fontAlgn="base">
              <a:buFont typeface="Arial" panose="020B0604020202020204" pitchFamily="34" charset="0"/>
              <a:buChar char="•"/>
            </a:pPr>
            <a:r>
              <a:rPr lang="en-US" sz="1400" b="0" i="0" dirty="0">
                <a:solidFill>
                  <a:srgbClr val="4D4D4D"/>
                </a:solidFill>
                <a:effectLst/>
                <a:highlight>
                  <a:srgbClr val="F9FBFC"/>
                </a:highlight>
                <a:latin typeface="proxima-nova"/>
              </a:rPr>
              <a:t>Termly </a:t>
            </a:r>
            <a:r>
              <a:rPr lang="en-US" sz="1400" b="1" i="0" dirty="0" err="1">
                <a:solidFill>
                  <a:srgbClr val="4D4D4D"/>
                </a:solidFill>
                <a:effectLst/>
                <a:highlight>
                  <a:srgbClr val="F9FBFC"/>
                </a:highlight>
                <a:latin typeface="proxima-nova"/>
                <a:hlinkClick r:id="rId3" tooltip="REtoday magazine"/>
              </a:rPr>
              <a:t>REtoday</a:t>
            </a:r>
            <a:r>
              <a:rPr lang="en-US" sz="1400" b="1" i="0" dirty="0">
                <a:solidFill>
                  <a:srgbClr val="4D4D4D"/>
                </a:solidFill>
                <a:effectLst/>
                <a:highlight>
                  <a:srgbClr val="F9FBFC"/>
                </a:highlight>
                <a:latin typeface="proxima-nova"/>
                <a:hlinkClick r:id="rId3" tooltip="REtoday magazine"/>
              </a:rPr>
              <a:t> magazine</a:t>
            </a:r>
            <a:r>
              <a:rPr lang="en-US" sz="1400" b="0" i="0" dirty="0">
                <a:solidFill>
                  <a:srgbClr val="4D4D4D"/>
                </a:solidFill>
                <a:effectLst/>
                <a:highlight>
                  <a:srgbClr val="F9FBFC"/>
                </a:highlight>
                <a:latin typeface="proxima-nova"/>
              </a:rPr>
              <a:t> which focuses on classroom best practice and RE-related news</a:t>
            </a:r>
          </a:p>
          <a:p>
            <a:pPr algn="l" fontAlgn="base">
              <a:buFont typeface="Arial" panose="020B0604020202020204" pitchFamily="34" charset="0"/>
              <a:buChar char="•"/>
            </a:pPr>
            <a:r>
              <a:rPr lang="en-US" sz="1400" b="0" i="0" dirty="0">
                <a:solidFill>
                  <a:srgbClr val="4D4D4D"/>
                </a:solidFill>
                <a:effectLst/>
                <a:highlight>
                  <a:srgbClr val="F9FBFC"/>
                </a:highlight>
                <a:latin typeface="proxima-nova"/>
              </a:rPr>
              <a:t>Free termly </a:t>
            </a:r>
            <a:r>
              <a:rPr lang="en-US" sz="1400" b="1" i="0" dirty="0">
                <a:solidFill>
                  <a:srgbClr val="4D4D4D"/>
                </a:solidFill>
                <a:effectLst/>
                <a:highlight>
                  <a:srgbClr val="F9FBFC"/>
                </a:highlight>
                <a:latin typeface="proxima-nova"/>
                <a:hlinkClick r:id="rId4" tooltip="Primary OR Secondary curriculum"/>
              </a:rPr>
              <a:t>Primary OR Secondary curriculum</a:t>
            </a:r>
            <a:r>
              <a:rPr lang="en-US" sz="1400" b="0" i="0" dirty="0">
                <a:solidFill>
                  <a:srgbClr val="4D4D4D"/>
                </a:solidFill>
                <a:effectLst/>
                <a:highlight>
                  <a:srgbClr val="F9FBFC"/>
                </a:highlight>
                <a:latin typeface="proxima-nova"/>
              </a:rPr>
              <a:t> book packed full of practical classroom activities</a:t>
            </a:r>
          </a:p>
          <a:p>
            <a:pPr algn="l" fontAlgn="base">
              <a:buFont typeface="Arial" panose="020B0604020202020204" pitchFamily="34" charset="0"/>
              <a:buChar char="•"/>
            </a:pPr>
            <a:r>
              <a:rPr lang="en-US" sz="1400" b="0" i="0" dirty="0">
                <a:solidFill>
                  <a:srgbClr val="4D4D4D"/>
                </a:solidFill>
                <a:effectLst/>
                <a:highlight>
                  <a:srgbClr val="F9FBFC"/>
                </a:highlight>
                <a:latin typeface="proxima-nova"/>
              </a:rPr>
              <a:t>Monthly newsletter with a free teaching resource plus links to additional resources, news and relevant events</a:t>
            </a:r>
          </a:p>
          <a:p>
            <a:pPr algn="l" fontAlgn="base">
              <a:buFont typeface="Arial" panose="020B0604020202020204" pitchFamily="34" charset="0"/>
              <a:buChar char="•"/>
            </a:pPr>
            <a:r>
              <a:rPr lang="en-US" sz="1400" b="0" i="0" dirty="0">
                <a:solidFill>
                  <a:srgbClr val="4D4D4D"/>
                </a:solidFill>
                <a:effectLst/>
                <a:highlight>
                  <a:srgbClr val="F9FBFC"/>
                </a:highlight>
                <a:latin typeface="proxima-nova"/>
              </a:rPr>
              <a:t>Free online access to </a:t>
            </a:r>
            <a:r>
              <a:rPr lang="en-US" sz="1400" b="1" i="0" dirty="0" err="1">
                <a:solidFill>
                  <a:srgbClr val="4D4D4D"/>
                </a:solidFill>
                <a:effectLst/>
                <a:highlight>
                  <a:srgbClr val="F9FBFC"/>
                </a:highlight>
                <a:latin typeface="proxima-nova"/>
                <a:hlinkClick r:id="rId5" tooltip="REtoday articles"/>
              </a:rPr>
              <a:t>REtoday</a:t>
            </a:r>
            <a:r>
              <a:rPr lang="en-US" sz="1400" b="1" i="0" dirty="0">
                <a:solidFill>
                  <a:srgbClr val="4D4D4D"/>
                </a:solidFill>
                <a:effectLst/>
                <a:highlight>
                  <a:srgbClr val="F9FBFC"/>
                </a:highlight>
                <a:latin typeface="proxima-nova"/>
                <a:hlinkClick r:id="rId5" tooltip="REtoday articles"/>
              </a:rPr>
              <a:t> articles</a:t>
            </a:r>
            <a:r>
              <a:rPr lang="en-US" sz="1400" b="0" i="0" dirty="0">
                <a:solidFill>
                  <a:srgbClr val="4D4D4D"/>
                </a:solidFill>
                <a:effectLst/>
                <a:highlight>
                  <a:srgbClr val="F9FBFC"/>
                </a:highlight>
                <a:latin typeface="proxima-nova"/>
              </a:rPr>
              <a:t> in our online library</a:t>
            </a:r>
          </a:p>
          <a:p>
            <a:pPr algn="l" fontAlgn="base">
              <a:buFont typeface="Arial" panose="020B0604020202020204" pitchFamily="34" charset="0"/>
              <a:buChar char="•"/>
            </a:pPr>
            <a:r>
              <a:rPr lang="en-US" sz="1400" b="0" i="0" dirty="0">
                <a:solidFill>
                  <a:srgbClr val="4D4D4D"/>
                </a:solidFill>
                <a:effectLst/>
                <a:highlight>
                  <a:srgbClr val="F9FBFC"/>
                </a:highlight>
                <a:latin typeface="proxima-nova"/>
              </a:rPr>
              <a:t>Free online access to </a:t>
            </a:r>
            <a:r>
              <a:rPr lang="en-US" sz="1400" b="1" i="0" dirty="0">
                <a:solidFill>
                  <a:srgbClr val="4D4D4D"/>
                </a:solidFill>
                <a:effectLst/>
                <a:highlight>
                  <a:srgbClr val="F9FBFC"/>
                </a:highlight>
                <a:latin typeface="proxima-nova"/>
                <a:hlinkClick r:id="rId6" tooltip="Professional REflection articles"/>
              </a:rPr>
              <a:t>Professional </a:t>
            </a:r>
            <a:r>
              <a:rPr lang="en-US" sz="1400" b="1" i="0" dirty="0" err="1">
                <a:solidFill>
                  <a:srgbClr val="4D4D4D"/>
                </a:solidFill>
                <a:effectLst/>
                <a:highlight>
                  <a:srgbClr val="F9FBFC"/>
                </a:highlight>
                <a:latin typeface="proxima-nova"/>
                <a:hlinkClick r:id="rId6" tooltip="Professional REflection articles"/>
              </a:rPr>
              <a:t>REflection</a:t>
            </a:r>
            <a:r>
              <a:rPr lang="en-US" sz="1400" b="1" i="0" dirty="0">
                <a:solidFill>
                  <a:srgbClr val="4D4D4D"/>
                </a:solidFill>
                <a:effectLst/>
                <a:highlight>
                  <a:srgbClr val="F9FBFC"/>
                </a:highlight>
                <a:latin typeface="proxima-nova"/>
                <a:hlinkClick r:id="rId6" tooltip="Professional REflection articles"/>
              </a:rPr>
              <a:t> articles</a:t>
            </a:r>
            <a:r>
              <a:rPr lang="en-US" sz="1400" b="0" i="0" dirty="0">
                <a:solidFill>
                  <a:srgbClr val="4D4D4D"/>
                </a:solidFill>
                <a:effectLst/>
                <a:highlight>
                  <a:srgbClr val="F9FBFC"/>
                </a:highlight>
                <a:latin typeface="proxima-nova"/>
              </a:rPr>
              <a:t> in our online library</a:t>
            </a:r>
          </a:p>
          <a:p>
            <a:pPr algn="l" fontAlgn="base">
              <a:buFont typeface="Arial" panose="020B0604020202020204" pitchFamily="34" charset="0"/>
              <a:buChar char="•"/>
            </a:pPr>
            <a:r>
              <a:rPr lang="en-US" sz="1400" b="0" i="0" dirty="0">
                <a:solidFill>
                  <a:srgbClr val="4D4D4D"/>
                </a:solidFill>
                <a:effectLst/>
                <a:highlight>
                  <a:srgbClr val="F9FBFC"/>
                </a:highlight>
                <a:latin typeface="proxima-nova"/>
              </a:rPr>
              <a:t>25% discount on all </a:t>
            </a:r>
            <a:r>
              <a:rPr lang="en-US" sz="1400" b="1" i="0" dirty="0">
                <a:solidFill>
                  <a:srgbClr val="4D4D4D"/>
                </a:solidFill>
                <a:effectLst/>
                <a:highlight>
                  <a:srgbClr val="F9FBFC"/>
                </a:highlight>
                <a:latin typeface="proxima-nova"/>
                <a:hlinkClick r:id="rId7" tooltip="courses"/>
              </a:rPr>
              <a:t>courses</a:t>
            </a:r>
            <a:endParaRPr lang="en-US" sz="1400" b="0" i="0" dirty="0">
              <a:solidFill>
                <a:srgbClr val="4D4D4D"/>
              </a:solidFill>
              <a:effectLst/>
              <a:highlight>
                <a:srgbClr val="F9FBFC"/>
              </a:highlight>
              <a:latin typeface="proxima-nova"/>
            </a:endParaRPr>
          </a:p>
          <a:p>
            <a:pPr algn="l" fontAlgn="base">
              <a:buFont typeface="Arial" panose="020B0604020202020204" pitchFamily="34" charset="0"/>
              <a:buChar char="•"/>
            </a:pPr>
            <a:r>
              <a:rPr lang="en-US" sz="1400" b="0" i="0" dirty="0">
                <a:solidFill>
                  <a:srgbClr val="4D4D4D"/>
                </a:solidFill>
                <a:effectLst/>
                <a:highlight>
                  <a:srgbClr val="F9FBFC"/>
                </a:highlight>
                <a:latin typeface="proxima-nova"/>
              </a:rPr>
              <a:t>25% discount on RE </a:t>
            </a:r>
            <a:r>
              <a:rPr lang="en-US" sz="1400" b="1" i="0" dirty="0">
                <a:solidFill>
                  <a:srgbClr val="4D4D4D"/>
                </a:solidFill>
                <a:effectLst/>
                <a:highlight>
                  <a:srgbClr val="F9FBFC"/>
                </a:highlight>
                <a:latin typeface="proxima-nova"/>
                <a:hlinkClick r:id="rId8" tooltip="teaching books"/>
              </a:rPr>
              <a:t>teaching books</a:t>
            </a:r>
            <a:endParaRPr lang="en-US" sz="1400" b="0" i="0" dirty="0">
              <a:solidFill>
                <a:srgbClr val="4D4D4D"/>
              </a:solidFill>
              <a:effectLst/>
              <a:highlight>
                <a:srgbClr val="F9FBFC"/>
              </a:highlight>
              <a:latin typeface="proxima-nova"/>
            </a:endParaRPr>
          </a:p>
          <a:p>
            <a:pPr algn="l" fontAlgn="base">
              <a:buFont typeface="Arial" panose="020B0604020202020204" pitchFamily="34" charset="0"/>
              <a:buChar char="•"/>
            </a:pPr>
            <a:r>
              <a:rPr lang="en-US" sz="1400" b="0" i="0" dirty="0">
                <a:solidFill>
                  <a:srgbClr val="4D4D4D"/>
                </a:solidFill>
                <a:effectLst/>
                <a:highlight>
                  <a:srgbClr val="F9FBFC"/>
                </a:highlight>
                <a:latin typeface="proxima-nova"/>
              </a:rPr>
              <a:t>A virtual welcome webinar at our very own Café NATRE to meet other new members</a:t>
            </a:r>
          </a:p>
          <a:p>
            <a:pPr algn="l" fontAlgn="base">
              <a:buFont typeface="Arial" panose="020B0604020202020204" pitchFamily="34" charset="0"/>
              <a:buChar char="•"/>
            </a:pPr>
            <a:r>
              <a:rPr lang="en-US" sz="1400" b="0" i="0" dirty="0">
                <a:solidFill>
                  <a:srgbClr val="4D4D4D"/>
                </a:solidFill>
                <a:effectLst/>
                <a:highlight>
                  <a:srgbClr val="F9FBFC"/>
                </a:highlight>
                <a:latin typeface="proxima-nova"/>
              </a:rPr>
              <a:t>Discounted entry to our national conference </a:t>
            </a:r>
            <a:r>
              <a:rPr lang="en-US" sz="1400" b="1" i="0" dirty="0">
                <a:solidFill>
                  <a:srgbClr val="4D4D4D"/>
                </a:solidFill>
                <a:effectLst/>
                <a:highlight>
                  <a:srgbClr val="F9FBFC"/>
                </a:highlight>
                <a:latin typeface="proxima-nova"/>
                <a:hlinkClick r:id="rId9" tooltip="Strictly RE"/>
              </a:rPr>
              <a:t>Strictly RE</a:t>
            </a:r>
            <a:endParaRPr lang="en-US" sz="1400" b="0" i="0" dirty="0">
              <a:solidFill>
                <a:srgbClr val="4D4D4D"/>
              </a:solidFill>
              <a:effectLst/>
              <a:highlight>
                <a:srgbClr val="F9FBFC"/>
              </a:highlight>
              <a:latin typeface="proxima-nova"/>
            </a:endParaRPr>
          </a:p>
          <a:p>
            <a:pPr algn="l" fontAlgn="base">
              <a:buFont typeface="Arial" panose="020B0604020202020204" pitchFamily="34" charset="0"/>
              <a:buChar char="•"/>
            </a:pPr>
            <a:r>
              <a:rPr lang="en-US" sz="1400" b="0" i="0" dirty="0">
                <a:solidFill>
                  <a:srgbClr val="4D4D4D"/>
                </a:solidFill>
                <a:effectLst/>
                <a:highlight>
                  <a:srgbClr val="F9FBFC"/>
                </a:highlight>
                <a:latin typeface="proxima-nova"/>
              </a:rPr>
              <a:t>Access to the member area of the NATRE website with over </a:t>
            </a:r>
            <a:r>
              <a:rPr lang="en-US" sz="1400" b="1" i="0" dirty="0">
                <a:solidFill>
                  <a:srgbClr val="4D4D4D"/>
                </a:solidFill>
                <a:effectLst/>
                <a:highlight>
                  <a:srgbClr val="F9FBFC"/>
                </a:highlight>
                <a:latin typeface="proxima-nova"/>
                <a:hlinkClick r:id="rId10" tooltip="2,000 free resources"/>
              </a:rPr>
              <a:t>2,000 free resources</a:t>
            </a:r>
            <a:endParaRPr lang="en-US" sz="1400" b="0" i="0" dirty="0">
              <a:solidFill>
                <a:srgbClr val="4D4D4D"/>
              </a:solidFill>
              <a:effectLst/>
              <a:highlight>
                <a:srgbClr val="F9FBFC"/>
              </a:highlight>
              <a:latin typeface="proxima-nova"/>
            </a:endParaRPr>
          </a:p>
          <a:p>
            <a:pPr algn="l" fontAlgn="base">
              <a:buFont typeface="Arial" panose="020B0604020202020204" pitchFamily="34" charset="0"/>
              <a:buChar char="•"/>
            </a:pPr>
            <a:r>
              <a:rPr lang="en-US" sz="1400" b="0" i="0" dirty="0">
                <a:solidFill>
                  <a:srgbClr val="4D4D4D"/>
                </a:solidFill>
                <a:effectLst/>
                <a:highlight>
                  <a:srgbClr val="F9FBFC"/>
                </a:highlight>
                <a:latin typeface="proxima-nova"/>
              </a:rPr>
              <a:t>Free digital </a:t>
            </a:r>
            <a:r>
              <a:rPr lang="en-US" sz="1400" b="1" i="0" dirty="0">
                <a:solidFill>
                  <a:srgbClr val="4D4D4D"/>
                </a:solidFill>
                <a:effectLst/>
                <a:highlight>
                  <a:srgbClr val="F9FBFC"/>
                </a:highlight>
                <a:latin typeface="proxima-nova"/>
                <a:hlinkClick r:id="rId11" tooltip="‘RE in Action’"/>
              </a:rPr>
              <a:t>‘RE in Action’</a:t>
            </a:r>
            <a:r>
              <a:rPr lang="en-US" sz="1400" b="0" i="0" dirty="0">
                <a:solidFill>
                  <a:srgbClr val="4D4D4D"/>
                </a:solidFill>
                <a:effectLst/>
                <a:highlight>
                  <a:srgbClr val="F9FBFC"/>
                </a:highlight>
                <a:latin typeface="proxima-nova"/>
              </a:rPr>
              <a:t> book</a:t>
            </a:r>
          </a:p>
          <a:p>
            <a:pPr algn="l" fontAlgn="base">
              <a:buFont typeface="Arial" panose="020B0604020202020204" pitchFamily="34" charset="0"/>
              <a:buChar char="•"/>
            </a:pPr>
            <a:r>
              <a:rPr lang="en-US" sz="1400" b="0" i="0" dirty="0">
                <a:solidFill>
                  <a:srgbClr val="4D4D4D"/>
                </a:solidFill>
                <a:effectLst/>
                <a:highlight>
                  <a:srgbClr val="F9FBFC"/>
                </a:highlight>
                <a:latin typeface="proxima-nova"/>
              </a:rPr>
              <a:t>Access to advice from our RE Advisers</a:t>
            </a:r>
          </a:p>
          <a:p>
            <a:pPr algn="l" fontAlgn="base">
              <a:buFont typeface="Arial" panose="020B0604020202020204" pitchFamily="34" charset="0"/>
              <a:buChar char="•"/>
            </a:pPr>
            <a:r>
              <a:rPr lang="en-US" sz="1400" b="0" i="0" dirty="0">
                <a:solidFill>
                  <a:srgbClr val="4D4D4D"/>
                </a:solidFill>
                <a:effectLst/>
                <a:highlight>
                  <a:srgbClr val="F9FBFC"/>
                </a:highlight>
                <a:latin typeface="proxima-nova"/>
              </a:rPr>
              <a:t>Access to </a:t>
            </a:r>
            <a:r>
              <a:rPr lang="en-US" sz="1400" b="1" i="0" dirty="0">
                <a:solidFill>
                  <a:srgbClr val="4D4D4D"/>
                </a:solidFill>
                <a:effectLst/>
                <a:highlight>
                  <a:srgbClr val="F9FBFC"/>
                </a:highlight>
                <a:latin typeface="proxima-nova"/>
                <a:hlinkClick r:id="rId12"/>
              </a:rPr>
              <a:t>Local Groups</a:t>
            </a:r>
            <a:endParaRPr lang="en-US" sz="1400" b="0" i="0" dirty="0">
              <a:solidFill>
                <a:srgbClr val="4D4D4D"/>
              </a:solidFill>
              <a:effectLst/>
              <a:highlight>
                <a:srgbClr val="F9FBFC"/>
              </a:highlight>
              <a:latin typeface="proxima-nova"/>
            </a:endParaRPr>
          </a:p>
          <a:p>
            <a:pPr algn="l" fontAlgn="base">
              <a:buFont typeface="Arial" panose="020B0604020202020204" pitchFamily="34" charset="0"/>
              <a:buChar char="•"/>
            </a:pPr>
            <a:r>
              <a:rPr lang="en-US" sz="1400" b="0" i="0" dirty="0">
                <a:solidFill>
                  <a:srgbClr val="4D4D4D"/>
                </a:solidFill>
                <a:effectLst/>
                <a:highlight>
                  <a:srgbClr val="F9FBFC"/>
                </a:highlight>
                <a:latin typeface="proxima-nova"/>
              </a:rPr>
              <a:t>Exclusive online access to the </a:t>
            </a:r>
            <a:r>
              <a:rPr lang="en-US" sz="1400" b="1" i="0" dirty="0">
                <a:solidFill>
                  <a:srgbClr val="4D4D4D"/>
                </a:solidFill>
                <a:effectLst/>
                <a:highlight>
                  <a:srgbClr val="F9FBFC"/>
                </a:highlight>
                <a:latin typeface="proxima-nova"/>
                <a:hlinkClick r:id="rId13" tooltip="British Journal of Religious Education"/>
              </a:rPr>
              <a:t>British Journal of Religious Education</a:t>
            </a:r>
            <a:endParaRPr lang="en-US" sz="1400" b="0" i="0" dirty="0">
              <a:solidFill>
                <a:srgbClr val="4D4D4D"/>
              </a:solidFill>
              <a:effectLst/>
              <a:highlight>
                <a:srgbClr val="F9FBFC"/>
              </a:highlight>
              <a:latin typeface="proxima-nova"/>
            </a:endParaRPr>
          </a:p>
          <a:p>
            <a:pPr algn="l" fontAlgn="base">
              <a:buFont typeface="Arial" panose="020B0604020202020204" pitchFamily="34" charset="0"/>
              <a:buChar char="•"/>
            </a:pPr>
            <a:r>
              <a:rPr lang="en-US" sz="1400" b="1" i="0" dirty="0">
                <a:solidFill>
                  <a:srgbClr val="4D4D4D"/>
                </a:solidFill>
                <a:effectLst/>
                <a:highlight>
                  <a:srgbClr val="F9FBFC"/>
                </a:highlight>
                <a:latin typeface="proxima-nova"/>
              </a:rPr>
              <a:t>Helpline to access advice on RE-related issues</a:t>
            </a:r>
            <a:endParaRPr lang="en-US" sz="1400" b="0" i="0" dirty="0">
              <a:solidFill>
                <a:srgbClr val="4D4D4D"/>
              </a:solidFill>
              <a:effectLst/>
              <a:highlight>
                <a:srgbClr val="F9FBFC"/>
              </a:highlight>
              <a:latin typeface="proxima-nova"/>
            </a:endParaRPr>
          </a:p>
          <a:p>
            <a:pPr algn="l" fontAlgn="base"/>
            <a:r>
              <a:rPr lang="en-US" sz="1400" b="1" i="0" dirty="0">
                <a:solidFill>
                  <a:srgbClr val="2C82BB"/>
                </a:solidFill>
                <a:effectLst/>
                <a:highlight>
                  <a:srgbClr val="F9FBFC"/>
                </a:highlight>
                <a:latin typeface="proxima-nova"/>
              </a:rPr>
              <a:t>Pay just</a:t>
            </a:r>
          </a:p>
          <a:p>
            <a:pPr algn="l" fontAlgn="base"/>
            <a:r>
              <a:rPr lang="en-US" sz="1400" b="1" i="0" dirty="0">
                <a:solidFill>
                  <a:srgbClr val="4D4D4D"/>
                </a:solidFill>
                <a:effectLst/>
                <a:highlight>
                  <a:srgbClr val="F9FBFC"/>
                </a:highlight>
                <a:latin typeface="proxima-nova"/>
              </a:rPr>
              <a:t>£58</a:t>
            </a:r>
            <a:r>
              <a:rPr lang="en-US" sz="1400" b="0" i="0" dirty="0">
                <a:solidFill>
                  <a:srgbClr val="4D4D4D"/>
                </a:solidFill>
                <a:effectLst/>
                <a:highlight>
                  <a:srgbClr val="F9FBFC"/>
                </a:highlight>
                <a:latin typeface="proxima-nova"/>
              </a:rPr>
              <a:t> for the year (</a:t>
            </a:r>
            <a:r>
              <a:rPr lang="en-US" sz="1400" b="1" i="0" dirty="0">
                <a:solidFill>
                  <a:srgbClr val="4D4D4D"/>
                </a:solidFill>
                <a:effectLst/>
                <a:highlight>
                  <a:srgbClr val="F9FBFC"/>
                </a:highlight>
                <a:latin typeface="proxima-nova"/>
              </a:rPr>
              <a:t>£4.83 per month)</a:t>
            </a:r>
            <a:endParaRPr lang="en-US" sz="1400" b="0" i="0" dirty="0">
              <a:solidFill>
                <a:srgbClr val="4D4D4D"/>
              </a:solidFill>
              <a:effectLst/>
              <a:highlight>
                <a:srgbClr val="F9FBFC"/>
              </a:highlight>
              <a:latin typeface="proxima-nova"/>
            </a:endParaRPr>
          </a:p>
          <a:p>
            <a:pPr algn="l" fontAlgn="base"/>
            <a:r>
              <a:rPr lang="en-US" sz="1400" b="1" i="0" dirty="0">
                <a:solidFill>
                  <a:srgbClr val="2C82BB"/>
                </a:solidFill>
                <a:effectLst/>
                <a:highlight>
                  <a:srgbClr val="F9FBFC"/>
                </a:highlight>
                <a:latin typeface="proxima-nova"/>
              </a:rPr>
              <a:t>Join today</a:t>
            </a:r>
          </a:p>
          <a:p>
            <a:pPr algn="l" fontAlgn="base">
              <a:buFont typeface="Arial" panose="020B0604020202020204" pitchFamily="34" charset="0"/>
              <a:buChar char="•"/>
            </a:pPr>
            <a:r>
              <a:rPr lang="en-US" sz="1400" b="0" i="0" dirty="0" err="1">
                <a:solidFill>
                  <a:srgbClr val="4D4D4D"/>
                </a:solidFill>
                <a:effectLst/>
                <a:highlight>
                  <a:srgbClr val="F9FBFC"/>
                </a:highlight>
                <a:latin typeface="proxima-nova"/>
              </a:rPr>
              <a:t>Email:</a:t>
            </a:r>
            <a:r>
              <a:rPr lang="en-US" sz="1400" b="1" i="0" dirty="0" err="1">
                <a:solidFill>
                  <a:srgbClr val="4D4D4D"/>
                </a:solidFill>
                <a:effectLst/>
                <a:highlight>
                  <a:srgbClr val="F9FBFC"/>
                </a:highlight>
                <a:latin typeface="proxima-nova"/>
                <a:hlinkClick r:id="rId14"/>
              </a:rPr>
              <a:t>admin@natre.org.uk</a:t>
            </a:r>
            <a:endParaRPr lang="en-US" sz="1400" b="0" i="0" dirty="0">
              <a:solidFill>
                <a:srgbClr val="4D4D4D"/>
              </a:solidFill>
              <a:effectLst/>
              <a:highlight>
                <a:srgbClr val="F9FBFC"/>
              </a:highlight>
              <a:latin typeface="proxima-nova"/>
            </a:endParaRPr>
          </a:p>
          <a:p>
            <a:pPr algn="l" fontAlgn="base">
              <a:buFont typeface="Arial" panose="020B0604020202020204" pitchFamily="34" charset="0"/>
              <a:buChar char="•"/>
            </a:pPr>
            <a:r>
              <a:rPr lang="en-US" sz="1400" b="0" i="0" dirty="0">
                <a:solidFill>
                  <a:srgbClr val="4D4D4D"/>
                </a:solidFill>
                <a:effectLst/>
                <a:highlight>
                  <a:srgbClr val="F9FBFC"/>
                </a:highlight>
                <a:latin typeface="proxima-nova"/>
              </a:rPr>
              <a:t>Call: 0121 458 3313</a:t>
            </a:r>
          </a:p>
          <a:p>
            <a:pPr algn="l" fontAlgn="base">
              <a:buFont typeface="Arial" panose="020B0604020202020204" pitchFamily="34" charset="0"/>
              <a:buChar char="•"/>
            </a:pPr>
            <a:r>
              <a:rPr lang="en-US" sz="1400" b="1" i="0" dirty="0">
                <a:solidFill>
                  <a:srgbClr val="4D4D4D"/>
                </a:solidFill>
                <a:effectLst/>
                <a:highlight>
                  <a:srgbClr val="F9FBFC"/>
                </a:highlight>
                <a:latin typeface="proxima-nova"/>
                <a:hlinkClick r:id="rId15" tooltip="Join online"/>
              </a:rPr>
              <a:t>Join online</a:t>
            </a:r>
            <a:endParaRPr lang="en-US" sz="1400" b="0" i="0" dirty="0">
              <a:solidFill>
                <a:srgbClr val="4D4D4D"/>
              </a:solidFill>
              <a:effectLst/>
              <a:highlight>
                <a:srgbClr val="F9FBFC"/>
              </a:highlight>
              <a:latin typeface="proxima-nova"/>
            </a:endParaRPr>
          </a:p>
          <a:p>
            <a:pPr algn="l" fontAlgn="base"/>
            <a:r>
              <a:rPr lang="en-US" sz="1400" b="1" i="0" dirty="0">
                <a:solidFill>
                  <a:srgbClr val="4D4D4D"/>
                </a:solidFill>
                <a:effectLst/>
                <a:highlight>
                  <a:srgbClr val="F9FBFC"/>
                </a:highlight>
                <a:latin typeface="proxima-nova"/>
                <a:hlinkClick r:id="rId16" tooltip="Terms and Conditions apply"/>
              </a:rPr>
              <a:t>Terms and Conditions apply</a:t>
            </a:r>
            <a:endParaRPr lang="en-US" sz="1400" b="0" i="0" dirty="0">
              <a:solidFill>
                <a:srgbClr val="4D4D4D"/>
              </a:solidFill>
              <a:effectLst/>
              <a:highlight>
                <a:srgbClr val="F9FBFC"/>
              </a:highlight>
              <a:latin typeface="proxima-nova"/>
            </a:endParaRPr>
          </a:p>
          <a:p>
            <a:endParaRPr lang="en-US" sz="1600" dirty="0"/>
          </a:p>
          <a:p>
            <a:endParaRPr lang="en-GB" sz="1600" dirty="0"/>
          </a:p>
        </p:txBody>
      </p:sp>
      <p:pic>
        <p:nvPicPr>
          <p:cNvPr id="4" name="Picture 3">
            <a:extLst>
              <a:ext uri="{FF2B5EF4-FFF2-40B4-BE49-F238E27FC236}">
                <a16:creationId xmlns:a16="http://schemas.microsoft.com/office/drawing/2014/main" id="{B9308638-336D-6247-5BB0-F9973FBD406E}"/>
              </a:ext>
            </a:extLst>
          </p:cNvPr>
          <p:cNvPicPr>
            <a:picLocks noChangeAspect="1"/>
          </p:cNvPicPr>
          <p:nvPr/>
        </p:nvPicPr>
        <p:blipFill>
          <a:blip r:embed="rId17"/>
          <a:stretch>
            <a:fillRect/>
          </a:stretch>
        </p:blipFill>
        <p:spPr>
          <a:xfrm>
            <a:off x="8478868" y="1923690"/>
            <a:ext cx="3464272" cy="3371041"/>
          </a:xfrm>
          <a:prstGeom prst="rect">
            <a:avLst/>
          </a:prstGeom>
        </p:spPr>
      </p:pic>
    </p:spTree>
    <p:extLst>
      <p:ext uri="{BB962C8B-B14F-4D97-AF65-F5344CB8AC3E}">
        <p14:creationId xmlns:p14="http://schemas.microsoft.com/office/powerpoint/2010/main" val="241106248"/>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CFB79252B8F1BE40BF24FAB37DF95791" ma:contentTypeVersion="12" ma:contentTypeDescription="Create a new document." ma:contentTypeScope="" ma:versionID="11330d2d94737c4037b633fcda24eb6a">
  <xsd:schema xmlns:xsd="http://www.w3.org/2001/XMLSchema" xmlns:xs="http://www.w3.org/2001/XMLSchema" xmlns:p="http://schemas.microsoft.com/office/2006/metadata/properties" xmlns:ns2="62668701-851c-484c-a842-c50f6f37e35d" xmlns:ns3="d1ba7e5b-7881-459a-a25c-2ceb0877ef6d" targetNamespace="http://schemas.microsoft.com/office/2006/metadata/properties" ma:root="true" ma:fieldsID="f05d0c2f6c7afb2e3b36df5ebdd0b5d4" ns2:_="" ns3:_="">
    <xsd:import namespace="62668701-851c-484c-a842-c50f6f37e35d"/>
    <xsd:import namespace="d1ba7e5b-7881-459a-a25c-2ceb0877ef6d"/>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OCR" minOccurs="0"/>
                <xsd:element ref="ns2:MediaServiceGenerationTime" minOccurs="0"/>
                <xsd:element ref="ns2:MediaServiceEventHashCode" minOccurs="0"/>
                <xsd:element ref="ns2:MediaServiceDateTaken" minOccurs="0"/>
                <xsd:element ref="ns2:MediaServiceLocation" minOccurs="0"/>
                <xsd:element ref="ns3:SharedWithUsers" minOccurs="0"/>
                <xsd:element ref="ns3:SharedWithDetails" minOccurs="0"/>
                <xsd:element ref="ns2:MediaServiceAutoKeyPoints" minOccurs="0"/>
                <xsd:element ref="ns2:MediaServiceKeyPoint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2668701-851c-484c-a842-c50f6f37e35d"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DateTaken" ma:index="14" nillable="true" ma:displayName="MediaServiceDateTaken" ma:hidden="true" ma:internalName="MediaServiceDateTaken" ma:readOnly="true">
      <xsd:simpleType>
        <xsd:restriction base="dms:Text"/>
      </xsd:simpleType>
    </xsd:element>
    <xsd:element name="MediaServiceLocation" ma:index="15" nillable="true" ma:displayName="Location" ma:internalName="MediaServiceLocation"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d1ba7e5b-7881-459a-a25c-2ceb0877ef6d" elementFormDefault="qualified">
    <xsd:import namespace="http://schemas.microsoft.com/office/2006/documentManagement/types"/>
    <xsd:import namespace="http://schemas.microsoft.com/office/infopath/2007/PartnerControls"/>
    <xsd:element name="SharedWithUsers" ma:index="16"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7"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C8E68063-D117-4C23-8DD7-8B30ED675BD6}">
  <ds:schemaRefs>
    <ds:schemaRef ds:uri="http://www.w3.org/XML/1998/namespace"/>
    <ds:schemaRef ds:uri="http://purl.org/dc/dcmitype/"/>
    <ds:schemaRef ds:uri="62668701-851c-484c-a842-c50f6f37e35d"/>
    <ds:schemaRef ds:uri="http://purl.org/dc/terms/"/>
    <ds:schemaRef ds:uri="http://purl.org/dc/elements/1.1/"/>
    <ds:schemaRef ds:uri="http://schemas.microsoft.com/office/2006/documentManagement/types"/>
    <ds:schemaRef ds:uri="http://schemas.microsoft.com/office/infopath/2007/PartnerControls"/>
    <ds:schemaRef ds:uri="http://schemas.openxmlformats.org/package/2006/metadata/core-properties"/>
    <ds:schemaRef ds:uri="d1ba7e5b-7881-459a-a25c-2ceb0877ef6d"/>
    <ds:schemaRef ds:uri="http://schemas.microsoft.com/office/2006/metadata/properties"/>
  </ds:schemaRefs>
</ds:datastoreItem>
</file>

<file path=customXml/itemProps2.xml><?xml version="1.0" encoding="utf-8"?>
<ds:datastoreItem xmlns:ds="http://schemas.openxmlformats.org/officeDocument/2006/customXml" ds:itemID="{88F5AA74-7296-4B29-870D-554A01336353}">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2668701-851c-484c-a842-c50f6f37e35d"/>
    <ds:schemaRef ds:uri="d1ba7e5b-7881-459a-a25c-2ceb0877ef6d"/>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B149961C-DC5B-4549-B891-C21028AA28A4}">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Office Theme</Template>
  <TotalTime>0</TotalTime>
  <Words>1145</Words>
  <Application>Microsoft Office PowerPoint</Application>
  <PresentationFormat>Widescreen</PresentationFormat>
  <Paragraphs>56</Paragraphs>
  <Slides>13</Slides>
  <Notes>1</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13</vt:i4>
      </vt:variant>
    </vt:vector>
  </HeadingPairs>
  <TitlesOfParts>
    <vt:vector size="20" baseType="lpstr">
      <vt:lpstr>Aptos</vt:lpstr>
      <vt:lpstr>Arial</vt:lpstr>
      <vt:lpstr>avenir-lt-w01_85-heavy1475544</vt:lpstr>
      <vt:lpstr>Calibri</vt:lpstr>
      <vt:lpstr>DM sans</vt:lpstr>
      <vt:lpstr>proxima-nova</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Chelsey Miller-Brown</dc:creator>
  <cp:lastModifiedBy>Saima Saleh</cp:lastModifiedBy>
  <cp:revision>39</cp:revision>
  <cp:lastPrinted>2023-08-23T12:19:26Z</cp:lastPrinted>
  <dcterms:created xsi:type="dcterms:W3CDTF">2020-11-16T10:52:49Z</dcterms:created>
  <dcterms:modified xsi:type="dcterms:W3CDTF">2026-09-01T08:05:58Z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0x010100CFB79252B8F1BE40BF24FAB37DF95791</vt:lpwstr>
  </property>
</Properties>
</file>